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8" r:id="rId2"/>
    <p:sldId id="438" r:id="rId3"/>
    <p:sldId id="418" r:id="rId4"/>
    <p:sldId id="441" r:id="rId5"/>
    <p:sldId id="444" r:id="rId6"/>
    <p:sldId id="427" r:id="rId7"/>
    <p:sldId id="272" r:id="rId8"/>
    <p:sldId id="313" r:id="rId9"/>
    <p:sldId id="361" r:id="rId10"/>
    <p:sldId id="445" r:id="rId11"/>
    <p:sldId id="446" r:id="rId12"/>
    <p:sldId id="373" r:id="rId13"/>
    <p:sldId id="447" r:id="rId14"/>
    <p:sldId id="328" r:id="rId15"/>
    <p:sldId id="326" r:id="rId16"/>
    <p:sldId id="442" r:id="rId17"/>
    <p:sldId id="363" r:id="rId18"/>
    <p:sldId id="443" r:id="rId19"/>
    <p:sldId id="314" r:id="rId20"/>
    <p:sldId id="365" r:id="rId21"/>
    <p:sldId id="440" r:id="rId22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174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0845" autoAdjust="0"/>
  </p:normalViewPr>
  <p:slideViewPr>
    <p:cSldViewPr>
      <p:cViewPr varScale="1">
        <p:scale>
          <a:sx n="76" d="100"/>
          <a:sy n="76" d="100"/>
        </p:scale>
        <p:origin x="171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638" y="-102"/>
      </p:cViewPr>
      <p:guideLst>
        <p:guide orient="horz" pos="2936"/>
        <p:guide pos="2174"/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4291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7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970" y="0"/>
            <a:ext cx="3014291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7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1099"/>
            <a:ext cx="3014291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7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970" y="8841099"/>
            <a:ext cx="3014291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765">
              <a:defRPr sz="1200"/>
            </a:lvl1pPr>
          </a:lstStyle>
          <a:p>
            <a:pPr>
              <a:defRPr/>
            </a:pPr>
            <a:fld id="{25857B7A-A395-45E4-BE8D-0F749C234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9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4291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17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970" y="0"/>
            <a:ext cx="3014291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17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2141"/>
            <a:ext cx="5563870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1099"/>
            <a:ext cx="3014291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176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970" y="8841099"/>
            <a:ext cx="3014291" cy="4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1765">
              <a:defRPr sz="1200"/>
            </a:lvl1pPr>
          </a:lstStyle>
          <a:p>
            <a:pPr>
              <a:defRPr/>
            </a:pPr>
            <a:fld id="{10669EAC-A254-4D3C-A57B-7D640A147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7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917"/>
            <a:fld id="{562CECDE-6020-4C64-AC3A-06FC2A949D14}" type="slidenum">
              <a:rPr lang="en-US" smtClean="0"/>
              <a:pPr defTabSz="930917"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652962" cy="349091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6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913846D2-8CD9-43F2-B440-76529EDF954C}" type="slidenum">
              <a:rPr lang="en-US" smtClean="0"/>
              <a:pPr defTabSz="930824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208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913846D2-8CD9-43F2-B440-76529EDF954C}" type="slidenum">
              <a:rPr lang="en-US" smtClean="0"/>
              <a:pPr defTabSz="930824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7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83AA63B-1971-4279-8B7D-60A15B113FC7}" type="slidenum">
              <a:rPr lang="en-US" smtClean="0"/>
              <a:pPr defTabSz="930824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510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83AA63B-1971-4279-8B7D-60A15B113FC7}" type="slidenum">
              <a:rPr lang="en-US" smtClean="0"/>
              <a:pPr defTabSz="930824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37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83AA63B-1971-4279-8B7D-60A15B113FC7}" type="slidenum">
              <a:rPr lang="en-US" smtClean="0"/>
              <a:pPr defTabSz="930824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4656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83AA63B-1971-4279-8B7D-60A15B113FC7}" type="slidenum">
              <a:rPr lang="en-US" smtClean="0"/>
              <a:pPr defTabSz="930824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9734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83AA63B-1971-4279-8B7D-60A15B113FC7}" type="slidenum">
              <a:rPr lang="en-US" smtClean="0"/>
              <a:pPr defTabSz="930824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044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83AA63B-1971-4279-8B7D-60A15B113FC7}" type="slidenum">
              <a:rPr lang="en-US" smtClean="0"/>
              <a:pPr defTabSz="930824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407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83AA63B-1971-4279-8B7D-60A15B113FC7}" type="slidenum">
              <a:rPr lang="en-US" smtClean="0"/>
              <a:pPr defTabSz="930824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3638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2D378F5C-A698-4275-8C5F-ECE34B4B3C3E}" type="slidenum">
              <a:rPr lang="en-US" smtClean="0"/>
              <a:pPr defTabSz="930824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965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44E57DA-004D-454D-947B-244A9717610F}" type="slidenum">
              <a:rPr lang="en-US" smtClean="0"/>
              <a:pPr defTabSz="930824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613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2D378F5C-A698-4275-8C5F-ECE34B4B3C3E}" type="slidenum">
              <a:rPr lang="en-US" smtClean="0"/>
              <a:pPr defTabSz="930824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666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44E57DA-004D-454D-947B-244A9717610F}" type="slidenum">
              <a:rPr lang="en-US" smtClean="0"/>
              <a:pPr defTabSz="930824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759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44E57DA-004D-454D-947B-244A9717610F}" type="slidenum">
              <a:rPr lang="en-US" smtClean="0"/>
              <a:pPr defTabSz="930824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472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44E57DA-004D-454D-947B-244A9717610F}" type="slidenum">
              <a:rPr lang="en-US" smtClean="0"/>
              <a:pPr defTabSz="930824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7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44E57DA-004D-454D-947B-244A9717610F}" type="slidenum">
              <a:rPr lang="en-US" smtClean="0"/>
              <a:pPr defTabSz="930824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759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CD513282-E621-4C2B-A041-F28C02E93C09}" type="slidenum">
              <a:rPr lang="en-US" smtClean="0"/>
              <a:pPr defTabSz="930824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128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913846D2-8CD9-43F2-B440-76529EDF954C}" type="slidenum">
              <a:rPr lang="en-US" smtClean="0"/>
              <a:pPr defTabSz="930824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542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dirty="0" smtClean="0"/>
              <a:t>Gapping</a:t>
            </a:r>
            <a:r>
              <a:rPr lang="en-US" sz="1200" dirty="0" smtClean="0"/>
              <a:t>, or less descriptive phrases, is more common additional years of experience. </a:t>
            </a:r>
            <a:br>
              <a:rPr lang="en-US" sz="1200" dirty="0" smtClean="0"/>
            </a:b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824"/>
            <a:fld id="{A83AA63B-1971-4279-8B7D-60A15B113FC7}" type="slidenum">
              <a:rPr lang="en-US" smtClean="0"/>
              <a:pPr defTabSz="930824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771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7906E-D9E0-4762-A09A-3D23B6EE0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26B8-0406-4ED5-9136-14A50163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0E4C-B929-40E1-A108-F51779908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40195-ED1A-4C79-8453-3A396864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78AB-99E1-4252-887C-05C78C04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C0359-00BA-4D04-BC6B-5FEFA6BE0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EB84-26B1-4714-A9E8-AD640F6AD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AE7B5-6DE6-49E3-898D-D3E05CF18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950F-7276-4FB4-BC0C-6E2CB669F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BE46-50D6-4FBE-81C6-B27FBEA5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13C6-1F6C-41FD-A3A3-E932953D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480BE-CBE8-4890-8DEB-205ED8510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31B6A8-99AE-4433-9475-204AF5224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forUC01_9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54355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eweb.org/career-readiness/competencies/career-readiness-define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y.noodletools.com/noodlebib/express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.edu/campus-life/careereducation/career-center/job-search/tools/cv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s2.uc.edu/ecurriculum/DegreePrograms/Hom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14713"/>
            <a:ext cx="9144000" cy="2528887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Sharing Your Story: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 Resume &amp; CV Workshop</a:t>
            </a:r>
          </a:p>
          <a:p>
            <a:pPr eaLnBrk="1" hangingPunct="1">
              <a:spcBef>
                <a:spcPts val="300"/>
              </a:spcBef>
            </a:pP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000" b="1" dirty="0" smtClean="0"/>
              <a:t>Ellie Bridges &amp; Shannon Miller</a:t>
            </a:r>
          </a:p>
          <a:p>
            <a:pPr eaLnBrk="1" hangingPunct="1">
              <a:spcBef>
                <a:spcPts val="300"/>
              </a:spcBef>
            </a:pPr>
            <a:r>
              <a:rPr lang="en-US" sz="2000" dirty="0" smtClean="0"/>
              <a:t>Experience-Based Learning and Career Education</a:t>
            </a:r>
          </a:p>
        </p:txBody>
      </p:sp>
      <p:pic>
        <p:nvPicPr>
          <p:cNvPr id="1026" name="Picture 2" descr="Image result for resum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59"/>
            <a:ext cx="5334000" cy="29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Teaching Experience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8773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Aim for 2-4 bullet points that outline experience and accomplishments.</a:t>
            </a:r>
            <a:endParaRPr lang="en-US" sz="2000" dirty="0">
              <a:solidFill>
                <a:schemeClr val="tx2"/>
              </a:solidFill>
            </a:endParaRPr>
          </a:p>
          <a:p>
            <a:pPr marL="0" lvl="0" indent="0" eaLnBrk="1" hangingPunct="1">
              <a:buNone/>
              <a:defRPr/>
            </a:pPr>
            <a:endParaRPr lang="en-US" sz="1400" b="1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dirty="0" smtClean="0"/>
              <a:t>TEACHING EXPERIENCE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smtClean="0"/>
              <a:t>Teaching Assistant</a:t>
            </a:r>
            <a:r>
              <a:rPr lang="en-US" sz="2000" b="1" dirty="0"/>
              <a:t>			</a:t>
            </a:r>
            <a:r>
              <a:rPr lang="en-US" sz="2000" b="1" dirty="0" smtClean="0"/>
              <a:t>           </a:t>
            </a:r>
            <a:r>
              <a:rPr lang="en-US" sz="2000" dirty="0" smtClean="0"/>
              <a:t>August 2017-December 2017</a:t>
            </a:r>
            <a:endParaRPr lang="en-US" sz="2000" b="1" dirty="0" smtClean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i="1" dirty="0" smtClean="0"/>
              <a:t>	</a:t>
            </a:r>
            <a:r>
              <a:rPr lang="en-US" sz="2000" i="1" dirty="0" smtClean="0"/>
              <a:t>Department of Psychology, University of Cincinnati, Cincinnati, OH </a:t>
            </a:r>
          </a:p>
          <a:p>
            <a:pPr marL="800100">
              <a:spcBef>
                <a:spcPts val="0"/>
              </a:spcBef>
            </a:pPr>
            <a:r>
              <a:rPr lang="en-US" sz="2000" dirty="0" smtClean="0"/>
              <a:t>Instructed </a:t>
            </a:r>
            <a:r>
              <a:rPr lang="en-US" sz="2000" dirty="0"/>
              <a:t>3</a:t>
            </a:r>
            <a:r>
              <a:rPr lang="en-US" sz="2000" dirty="0" smtClean="0"/>
              <a:t> course sessions. </a:t>
            </a:r>
          </a:p>
          <a:p>
            <a:pPr marL="800100">
              <a:spcBef>
                <a:spcPts val="0"/>
              </a:spcBef>
            </a:pPr>
            <a:r>
              <a:rPr lang="en-US" sz="2000" dirty="0" smtClean="0"/>
              <a:t>Graded </a:t>
            </a:r>
            <a:r>
              <a:rPr lang="en-US" sz="2000" dirty="0"/>
              <a:t>term papers and </a:t>
            </a:r>
            <a:r>
              <a:rPr lang="en-US" sz="2000" dirty="0" smtClean="0"/>
              <a:t>presentations for 25 undergraduate students. 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Peer Leader			                                </a:t>
            </a:r>
            <a:r>
              <a:rPr lang="en-US" sz="2000" dirty="0" smtClean="0"/>
              <a:t>August </a:t>
            </a:r>
            <a:r>
              <a:rPr lang="en-US" sz="2000" dirty="0"/>
              <a:t>2016 - April 2017</a:t>
            </a:r>
            <a:r>
              <a:rPr lang="en-US" sz="2000" b="1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/>
              <a:t>First Year Experience and Learning Communities, University of Cincinnati</a:t>
            </a:r>
          </a:p>
          <a:p>
            <a:pPr marL="800100">
              <a:spcBef>
                <a:spcPts val="0"/>
              </a:spcBef>
            </a:pPr>
            <a:r>
              <a:rPr lang="en-US" sz="2000" dirty="0" smtClean="0"/>
              <a:t>Taught class </a:t>
            </a:r>
            <a:r>
              <a:rPr lang="en-US" sz="2000" dirty="0"/>
              <a:t>of 18 </a:t>
            </a:r>
            <a:r>
              <a:rPr lang="en-US" sz="2000" dirty="0" smtClean="0"/>
              <a:t>undergraduate psychology </a:t>
            </a:r>
            <a:r>
              <a:rPr lang="en-US" sz="2000" dirty="0"/>
              <a:t>students twice a </a:t>
            </a:r>
            <a:r>
              <a:rPr lang="en-US" sz="2000" dirty="0" smtClean="0"/>
              <a:t>week.</a:t>
            </a:r>
          </a:p>
          <a:p>
            <a:pPr marL="800100">
              <a:spcBef>
                <a:spcPts val="0"/>
              </a:spcBef>
            </a:pPr>
            <a:r>
              <a:rPr lang="en-US" sz="2000" dirty="0" smtClean="0"/>
              <a:t>Developed and submitted lesson </a:t>
            </a:r>
            <a:r>
              <a:rPr lang="en-US" sz="2000" dirty="0"/>
              <a:t>plans </a:t>
            </a:r>
            <a:r>
              <a:rPr lang="en-US" sz="2000" dirty="0" smtClean="0"/>
              <a:t>for </a:t>
            </a:r>
            <a:r>
              <a:rPr lang="en-US" sz="2000" dirty="0"/>
              <a:t>review each </a:t>
            </a:r>
            <a:r>
              <a:rPr lang="en-US" sz="2000" dirty="0" smtClean="0"/>
              <a:t>week.</a:t>
            </a:r>
          </a:p>
          <a:p>
            <a:pPr marL="800100">
              <a:spcBef>
                <a:spcPts val="0"/>
              </a:spcBef>
            </a:pPr>
            <a:r>
              <a:rPr lang="en-US" sz="2000" dirty="0" smtClean="0"/>
              <a:t>Provided </a:t>
            </a:r>
            <a:r>
              <a:rPr lang="en-US" sz="2000" dirty="0"/>
              <a:t>individual and small group mentoring</a:t>
            </a:r>
            <a:r>
              <a:rPr lang="en-US" sz="2000" dirty="0" smtClean="0"/>
              <a:t>.</a:t>
            </a:r>
          </a:p>
          <a:p>
            <a:pPr marL="800100">
              <a:spcBef>
                <a:spcPts val="0"/>
              </a:spcBef>
            </a:pPr>
            <a:r>
              <a:rPr lang="en-US" sz="2000" dirty="0" smtClean="0"/>
              <a:t>Recognized as Peer Leader of the month in October.</a:t>
            </a:r>
            <a:endParaRPr lang="en-US" sz="2000" dirty="0"/>
          </a:p>
          <a:p>
            <a:pPr marL="800100"/>
            <a:endParaRPr lang="en-US" sz="2000" dirty="0"/>
          </a:p>
          <a:p>
            <a:pPr marL="800100"/>
            <a:endParaRPr lang="en-US" sz="2000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i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lvl="0"/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248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Research Experience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8773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Include </a:t>
            </a:r>
            <a:r>
              <a:rPr lang="en-US" sz="2000" dirty="0"/>
              <a:t>the lab and director/principle </a:t>
            </a:r>
            <a:r>
              <a:rPr lang="en-US" sz="2000" dirty="0" smtClean="0"/>
              <a:t>investigator</a:t>
            </a:r>
          </a:p>
          <a:p>
            <a:pPr eaLnBrk="1" hangingPunct="1">
              <a:defRPr/>
            </a:pPr>
            <a:r>
              <a:rPr lang="en-US" sz="2000" dirty="0" smtClean="0"/>
              <a:t>Mention if you helped gain grant funds and if so, how much funding.</a:t>
            </a:r>
          </a:p>
          <a:p>
            <a:pPr marL="0" indent="0" eaLnBrk="1" hangingPunct="1">
              <a:buNone/>
              <a:defRPr/>
            </a:pPr>
            <a:endParaRPr lang="en-US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RESEARCH EXPERIENCE</a:t>
            </a:r>
          </a:p>
          <a:p>
            <a:pPr marL="344488" indent="0">
              <a:buNone/>
            </a:pPr>
            <a:r>
              <a:rPr lang="en-US" sz="2000" b="1" dirty="0" smtClean="0"/>
              <a:t>Undergraduate </a:t>
            </a:r>
            <a:r>
              <a:rPr lang="en-US" sz="2000" b="1" dirty="0"/>
              <a:t>Research Assistant	 </a:t>
            </a:r>
            <a:r>
              <a:rPr lang="en-US" sz="2000" b="1" dirty="0" smtClean="0"/>
              <a:t>         </a:t>
            </a:r>
            <a:r>
              <a:rPr lang="en-US" sz="2000" dirty="0" smtClean="0"/>
              <a:t>August </a:t>
            </a:r>
            <a:r>
              <a:rPr lang="en-US" sz="2000" dirty="0"/>
              <a:t>2015-Present </a:t>
            </a:r>
          </a:p>
          <a:p>
            <a:pPr marL="344488" indent="0">
              <a:buNone/>
            </a:pPr>
            <a:r>
              <a:rPr lang="en-US" sz="2000" i="1" dirty="0" smtClean="0"/>
              <a:t>Center </a:t>
            </a:r>
            <a:r>
              <a:rPr lang="en-US" sz="2000" i="1" dirty="0"/>
              <a:t>for ADHD, Cincinnati Children’s </a:t>
            </a:r>
            <a:r>
              <a:rPr lang="en-US" sz="2000" i="1" dirty="0" smtClean="0"/>
              <a:t>Hospital, </a:t>
            </a:r>
            <a:r>
              <a:rPr lang="en-US" sz="2000" i="1" dirty="0"/>
              <a:t>Cincinnati, </a:t>
            </a:r>
            <a:r>
              <a:rPr lang="en-US" sz="2000" i="1" dirty="0" smtClean="0"/>
              <a:t>OH</a:t>
            </a:r>
            <a:br>
              <a:rPr lang="en-US" sz="2000" i="1" dirty="0" smtClean="0"/>
            </a:br>
            <a:r>
              <a:rPr lang="en-US" sz="2000" i="1" dirty="0"/>
              <a:t>Dr. Jeffery Epstein</a:t>
            </a:r>
          </a:p>
          <a:p>
            <a:pPr marL="914400" lvl="0"/>
            <a:r>
              <a:rPr lang="en-US" sz="2000" dirty="0"/>
              <a:t>Collaborate with researchers and peers on 5</a:t>
            </a:r>
            <a:r>
              <a:rPr lang="en-US" sz="2000" dirty="0" smtClean="0"/>
              <a:t> </a:t>
            </a:r>
            <a:r>
              <a:rPr lang="en-US" sz="2000" dirty="0"/>
              <a:t>research </a:t>
            </a:r>
            <a:r>
              <a:rPr lang="en-US" sz="2000" dirty="0" smtClean="0"/>
              <a:t>studies.</a:t>
            </a:r>
          </a:p>
          <a:p>
            <a:pPr marL="914400" lvl="0"/>
            <a:r>
              <a:rPr lang="en-US" sz="2000" dirty="0" smtClean="0"/>
              <a:t>Conduct screening </a:t>
            </a:r>
            <a:r>
              <a:rPr lang="en-US" sz="2000" dirty="0"/>
              <a:t>interviews to determine participant </a:t>
            </a:r>
            <a:r>
              <a:rPr lang="en-US" sz="2000" dirty="0" smtClean="0"/>
              <a:t>eligibility</a:t>
            </a:r>
            <a:endParaRPr lang="en-US" sz="2000" dirty="0"/>
          </a:p>
          <a:p>
            <a:pPr marL="914400" lvl="0"/>
            <a:r>
              <a:rPr lang="en-US" sz="2000" dirty="0" smtClean="0"/>
              <a:t>Randomize research participants as an </a:t>
            </a:r>
            <a:r>
              <a:rPr lang="en-US" sz="2000" dirty="0" err="1" smtClean="0"/>
              <a:t>unblinded</a:t>
            </a:r>
            <a:r>
              <a:rPr lang="en-US" sz="2000" dirty="0" smtClean="0"/>
              <a:t> coordinator for the ADHD iPad App Study.  Monitored participants’ compliance.</a:t>
            </a:r>
          </a:p>
          <a:p>
            <a:pPr marL="914400" lvl="0"/>
            <a:r>
              <a:rPr lang="en-US" sz="2000" dirty="0" smtClean="0"/>
              <a:t>Administer </a:t>
            </a:r>
            <a:r>
              <a:rPr lang="en-US" sz="2000" dirty="0"/>
              <a:t>and score IQ, </a:t>
            </a:r>
            <a:r>
              <a:rPr lang="en-US" sz="2000" dirty="0" smtClean="0"/>
              <a:t>cognitive, </a:t>
            </a:r>
            <a:r>
              <a:rPr lang="en-US" sz="2000" dirty="0"/>
              <a:t>and academic achievement tests of research participants in four studies.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i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lvl="0"/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36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10600" cy="3505200"/>
          </a:xfrm>
        </p:spPr>
        <p:txBody>
          <a:bodyPr/>
          <a:lstStyle/>
          <a:p>
            <a:pPr marL="460375" eaLnBrk="1" hangingPunct="1">
              <a:defRPr/>
            </a:pPr>
            <a:r>
              <a:rPr lang="en-US" sz="2000" dirty="0" smtClean="0"/>
              <a:t>Critical thinking/problem solving</a:t>
            </a:r>
          </a:p>
          <a:p>
            <a:pPr marL="460375" eaLnBrk="1" hangingPunct="1">
              <a:defRPr/>
            </a:pPr>
            <a:r>
              <a:rPr lang="en-US" sz="2000" dirty="0" smtClean="0"/>
              <a:t>Oral/written communication</a:t>
            </a:r>
          </a:p>
          <a:p>
            <a:pPr marL="460375" eaLnBrk="1" hangingPunct="1">
              <a:defRPr/>
            </a:pPr>
            <a:r>
              <a:rPr lang="en-US" sz="2000" dirty="0" smtClean="0"/>
              <a:t>Teamwork/collaboration</a:t>
            </a:r>
          </a:p>
          <a:p>
            <a:pPr marL="460375" eaLnBrk="1" hangingPunct="1">
              <a:defRPr/>
            </a:pPr>
            <a:r>
              <a:rPr lang="en-US" sz="2000" dirty="0" smtClean="0"/>
              <a:t>Digital technology</a:t>
            </a:r>
          </a:p>
          <a:p>
            <a:pPr marL="460375" eaLnBrk="1" hangingPunct="1">
              <a:defRPr/>
            </a:pPr>
            <a:r>
              <a:rPr lang="en-US" sz="2000" dirty="0" smtClean="0"/>
              <a:t>Leadership</a:t>
            </a:r>
          </a:p>
          <a:p>
            <a:pPr marL="460375" eaLnBrk="1" hangingPunct="1">
              <a:defRPr/>
            </a:pPr>
            <a:r>
              <a:rPr lang="en-US" sz="2000" dirty="0" smtClean="0"/>
              <a:t>Professionalism/work ethic</a:t>
            </a:r>
          </a:p>
          <a:p>
            <a:pPr marL="460375" eaLnBrk="1" hangingPunct="1">
              <a:defRPr/>
            </a:pPr>
            <a:r>
              <a:rPr lang="en-US" sz="2000" dirty="0" smtClean="0"/>
              <a:t>Career management</a:t>
            </a:r>
          </a:p>
          <a:p>
            <a:pPr marL="460375" eaLnBrk="1" hangingPunct="1">
              <a:defRPr/>
            </a:pPr>
            <a:r>
              <a:rPr lang="en-US" sz="2000" dirty="0" smtClean="0"/>
              <a:t>Global/intercultural fluency</a:t>
            </a:r>
            <a:br>
              <a:rPr lang="en-US" sz="2000" dirty="0" smtClean="0"/>
            </a:br>
            <a:endParaRPr lang="en-US" sz="2000" dirty="0" smtClean="0"/>
          </a:p>
          <a:p>
            <a:pPr marL="117475" indent="0" eaLnBrk="1" hangingPunct="1">
              <a:buNone/>
              <a:defRPr/>
            </a:pPr>
            <a:r>
              <a:rPr lang="en-US" sz="2000" dirty="0"/>
              <a:t>Resource: </a:t>
            </a:r>
            <a:r>
              <a:rPr lang="en-US" sz="2000" dirty="0">
                <a:hlinkClick r:id="rId3"/>
              </a:rPr>
              <a:t>https://www.naceweb.org/career-readiness/competencies/career-readiness-defined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 smtClean="0"/>
          </a:p>
          <a:p>
            <a:pPr marL="0" lvl="0" indent="0" eaLnBrk="1" hangingPunct="1">
              <a:buNone/>
              <a:defRPr/>
            </a:pPr>
            <a:r>
              <a:rPr lang="en-US" sz="2000" i="1" dirty="0" smtClean="0"/>
              <a:t>      </a:t>
            </a:r>
          </a:p>
          <a:p>
            <a:pPr marL="0" indent="0">
              <a:buNone/>
            </a:pPr>
            <a:endParaRPr lang="en-US" sz="2000" i="1" dirty="0"/>
          </a:p>
          <a:p>
            <a:pPr lvl="0"/>
            <a:endParaRPr lang="en-US" sz="2000" dirty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  <a:ln>
            <a:noFill/>
          </a:ln>
        </p:spPr>
        <p:txBody>
          <a:bodyPr/>
          <a:lstStyle/>
          <a:p>
            <a:pPr marL="0" marR="0" indent="-114300">
              <a:spcBef>
                <a:spcPts val="0"/>
              </a:spcBef>
              <a:spcAft>
                <a:spcPts val="0"/>
              </a:spcAft>
            </a:pPr>
            <a:r>
              <a:rPr lang="en-US" sz="3800" b="1" dirty="0" smtClean="0">
                <a:solidFill>
                  <a:srgbClr val="C00000"/>
                </a:solidFill>
                <a:ea typeface="Calibri"/>
                <a:cs typeface="Aharoni" panose="02010803020104030203" pitchFamily="2" charset="-79"/>
              </a:rPr>
              <a:t>Transferrable Skills</a:t>
            </a:r>
            <a:endParaRPr lang="en-US" sz="3800" dirty="0">
              <a:solidFill>
                <a:srgbClr val="C00000"/>
              </a:solidFill>
              <a:effectLst/>
              <a:ea typeface="Calibr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71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10600" cy="685800"/>
          </a:xfrm>
        </p:spPr>
        <p:txBody>
          <a:bodyPr/>
          <a:lstStyle/>
          <a:p>
            <a:pPr marL="58738" indent="0" eaLnBrk="1" hangingPunct="1">
              <a:buNone/>
              <a:defRPr/>
            </a:pPr>
            <a:r>
              <a:rPr lang="en-US" sz="2000" dirty="0" smtClean="0"/>
              <a:t>Activity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 smtClean="0"/>
              <a:t>     </a:t>
            </a:r>
          </a:p>
          <a:p>
            <a:pPr marL="0" indent="0">
              <a:buNone/>
            </a:pPr>
            <a:endParaRPr lang="en-US" sz="2000" i="1" dirty="0"/>
          </a:p>
          <a:p>
            <a:pPr lvl="0"/>
            <a:endParaRPr lang="en-US" sz="2000" dirty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  <a:ln>
            <a:noFill/>
          </a:ln>
        </p:spPr>
        <p:txBody>
          <a:bodyPr/>
          <a:lstStyle/>
          <a:p>
            <a:pPr marL="0" marR="0" indent="-114300">
              <a:spcBef>
                <a:spcPts val="0"/>
              </a:spcBef>
              <a:spcAft>
                <a:spcPts val="0"/>
              </a:spcAft>
            </a:pPr>
            <a:r>
              <a:rPr lang="en-US" sz="3800" b="1" dirty="0" smtClean="0">
                <a:solidFill>
                  <a:srgbClr val="C00000"/>
                </a:solidFill>
                <a:ea typeface="Calibri"/>
                <a:cs typeface="Aharoni" panose="02010803020104030203" pitchFamily="2" charset="-79"/>
              </a:rPr>
              <a:t>Work Experience</a:t>
            </a:r>
            <a:endParaRPr lang="en-US" sz="3800" dirty="0">
              <a:solidFill>
                <a:srgbClr val="C00000"/>
              </a:solidFill>
              <a:effectLst/>
              <a:ea typeface="Calibri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716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eaLnBrk="1" hangingPunct="1">
              <a:buNone/>
              <a:defRPr/>
            </a:pPr>
            <a:r>
              <a:rPr lang="en-US" sz="2000" b="1" dirty="0"/>
              <a:t>WORK EXPERIENCE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sz="2000" b="1" dirty="0"/>
              <a:t>     Server	            	 		               </a:t>
            </a:r>
            <a:r>
              <a:rPr lang="en-US" sz="2000" dirty="0" smtClean="0"/>
              <a:t>May </a:t>
            </a:r>
            <a:r>
              <a:rPr lang="en-US" sz="2000" dirty="0"/>
              <a:t>2016-August 2017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i="1" dirty="0"/>
              <a:t>ABC Restaurant, Cincinnati, </a:t>
            </a:r>
            <a:r>
              <a:rPr lang="en-US" sz="2000" i="1" dirty="0" smtClean="0"/>
              <a:t>OH</a:t>
            </a:r>
          </a:p>
          <a:p>
            <a:pPr marL="854075" indent="-342900">
              <a:buFont typeface="Arial" panose="020B0604020202020204" pitchFamily="34" charset="0"/>
              <a:buChar char="•"/>
              <a:tabLst>
                <a:tab pos="854075" algn="l"/>
              </a:tabLst>
            </a:pPr>
            <a:r>
              <a:rPr lang="en-US" sz="2000" dirty="0" smtClean="0"/>
              <a:t>Developed </a:t>
            </a:r>
            <a:r>
              <a:rPr lang="en-US" sz="2000" dirty="0"/>
              <a:t>leadership skills by training and mentoring 12 new employees on company polices and </a:t>
            </a:r>
            <a:r>
              <a:rPr lang="en-US" sz="2000" dirty="0" smtClean="0"/>
              <a:t>procedures.</a:t>
            </a:r>
          </a:p>
          <a:p>
            <a:pPr marL="854075" indent="-342900">
              <a:buFont typeface="Arial" panose="020B0604020202020204" pitchFamily="34" charset="0"/>
              <a:buChar char="•"/>
              <a:tabLst>
                <a:tab pos="854075" algn="l"/>
              </a:tabLst>
            </a:pPr>
            <a:r>
              <a:rPr lang="en-US" sz="2000" dirty="0" smtClean="0"/>
              <a:t>Enhanced </a:t>
            </a:r>
            <a:r>
              <a:rPr lang="en-US" sz="2000" dirty="0"/>
              <a:t>teamwork skills by collaborating with servers, hostess,  and managers in a fast-paced environment.</a:t>
            </a:r>
          </a:p>
        </p:txBody>
      </p:sp>
    </p:spTree>
    <p:extLst>
      <p:ext uri="{BB962C8B-B14F-4D97-AF65-F5344CB8AC3E}">
        <p14:creationId xmlns:p14="http://schemas.microsoft.com/office/powerpoint/2010/main" val="25067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3657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List </a:t>
            </a:r>
            <a:r>
              <a:rPr lang="en-US" sz="2000" dirty="0">
                <a:solidFill>
                  <a:schemeClr val="tx2"/>
                </a:solidFill>
              </a:rPr>
              <a:t>long-term and relevant experiences. </a:t>
            </a:r>
            <a:r>
              <a:rPr lang="en-US" sz="2000" dirty="0"/>
              <a:t>Ask yourself what is most relevant.</a:t>
            </a:r>
          </a:p>
          <a:p>
            <a:pPr eaLnBrk="1" hangingPunct="1">
              <a:spcBef>
                <a:spcPts val="0"/>
              </a:spcBef>
            </a:pPr>
            <a:r>
              <a:rPr lang="en-US" sz="2000" dirty="0"/>
              <a:t>Consider including bullet points to outline special accomplishments.</a:t>
            </a:r>
          </a:p>
          <a:p>
            <a:pPr marL="117475" indent="0" eaLnBrk="1" hangingPunct="1">
              <a:spcBef>
                <a:spcPts val="0"/>
              </a:spcBef>
              <a:buNone/>
              <a:defRPr/>
            </a:pPr>
            <a:endParaRPr lang="en-US" sz="1400" b="1" dirty="0" smtClean="0">
              <a:solidFill>
                <a:schemeClr val="bg2"/>
              </a:solidFill>
            </a:endParaRPr>
          </a:p>
          <a:p>
            <a:pPr marL="117475" indent="0" eaLnBrk="1" hangingPunct="1">
              <a:spcBef>
                <a:spcPts val="0"/>
              </a:spcBef>
              <a:buNone/>
              <a:defRPr/>
            </a:pPr>
            <a:endParaRPr lang="en-US" sz="1400" b="1" dirty="0" smtClean="0">
              <a:solidFill>
                <a:schemeClr val="bg2"/>
              </a:solidFill>
              <a:latin typeface="+mj-lt"/>
            </a:endParaRPr>
          </a:p>
          <a:p>
            <a:pPr marL="341313" indent="-227013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latin typeface="+mj-lt"/>
              </a:rPr>
              <a:t>VOLUNTEER EXPERIENCE</a:t>
            </a:r>
            <a:r>
              <a:rPr lang="en-US" sz="2800" b="1" dirty="0" smtClean="0">
                <a:latin typeface="+mj-lt"/>
              </a:rPr>
              <a:t>	</a:t>
            </a:r>
            <a:endParaRPr lang="en-US" sz="2800" i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     Mentor</a:t>
            </a:r>
            <a:r>
              <a:rPr lang="en-US" sz="2000" b="1" dirty="0"/>
              <a:t>	            	 		          </a:t>
            </a:r>
            <a:r>
              <a:rPr lang="en-US" sz="2000" b="1" dirty="0" smtClean="0"/>
              <a:t>           </a:t>
            </a:r>
            <a:r>
              <a:rPr lang="en-US" sz="2000" dirty="0" smtClean="0"/>
              <a:t>August 2016-Present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/>
              <a:t>     </a:t>
            </a:r>
            <a:r>
              <a:rPr lang="en-US" sz="2000" i="1" dirty="0" smtClean="0"/>
              <a:t>Bearcat Buddies, University of Cincinnati, Cincinnati, OH</a:t>
            </a: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  <a:p>
            <a:pPr marL="341313" indent="0">
              <a:spcBef>
                <a:spcPts val="0"/>
              </a:spcBef>
              <a:buNone/>
            </a:pPr>
            <a:r>
              <a:rPr lang="en-US" sz="2000" b="1" dirty="0" smtClean="0"/>
              <a:t>Volunteer					    </a:t>
            </a:r>
            <a:r>
              <a:rPr lang="en-US" sz="2000" dirty="0" smtClean="0"/>
              <a:t>August 2015-May 2016</a:t>
            </a:r>
          </a:p>
          <a:p>
            <a:pPr marL="341313" indent="0">
              <a:spcBef>
                <a:spcPts val="0"/>
              </a:spcBef>
              <a:buNone/>
            </a:pPr>
            <a:r>
              <a:rPr lang="en-US" sz="2000" i="1" dirty="0" smtClean="0"/>
              <a:t>Ronald McDonald House, Cincinnati, OH 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Volunteer Experience</a:t>
            </a:r>
          </a:p>
        </p:txBody>
      </p:sp>
    </p:spTree>
    <p:extLst>
      <p:ext uri="{BB962C8B-B14F-4D97-AF65-F5344CB8AC3E}">
        <p14:creationId xmlns:p14="http://schemas.microsoft.com/office/powerpoint/2010/main" val="662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4648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</a:rPr>
              <a:t>List </a:t>
            </a:r>
            <a:r>
              <a:rPr lang="en-US" sz="2000" dirty="0">
                <a:solidFill>
                  <a:schemeClr val="tx2"/>
                </a:solidFill>
              </a:rPr>
              <a:t>long-term and relevant </a:t>
            </a:r>
            <a:r>
              <a:rPr lang="en-US" sz="2000" dirty="0" smtClean="0">
                <a:solidFill>
                  <a:schemeClr val="tx2"/>
                </a:solidFill>
              </a:rPr>
              <a:t>experiences.</a:t>
            </a:r>
            <a:endParaRPr lang="en-US" sz="2000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Include bullet points to outline special accomplishments.</a:t>
            </a:r>
          </a:p>
          <a:p>
            <a:pPr marL="117475" indent="0" eaLnBrk="1" hangingPunct="1">
              <a:spcBef>
                <a:spcPts val="0"/>
              </a:spcBef>
              <a:buNone/>
              <a:defRPr/>
            </a:pPr>
            <a:endParaRPr lang="en-US" sz="1400" b="1" dirty="0" smtClean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EXTRACURRICULAR ACTIVITIES</a:t>
            </a:r>
            <a:endParaRPr lang="en-US" sz="2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Secretary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				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		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2017</a:t>
            </a:r>
          </a:p>
          <a:p>
            <a:pPr marL="341313" indent="0"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Member						   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2015-2017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Name of Organization, University of Cincinnati, Cincinnati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OH</a:t>
            </a:r>
          </a:p>
          <a:p>
            <a:pPr marL="1022350">
              <a:spcBef>
                <a:spcPts val="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Secured $1,000 grant from the University to host a world-renowned guest speaker</a:t>
            </a:r>
          </a:p>
          <a:p>
            <a:pPr marL="676275" lvl="1" indent="0">
              <a:spcBef>
                <a:spcPts val="0"/>
              </a:spcBef>
              <a:buNone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Member						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2014-2016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Name of Organization, University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Cincinnati, Cincinnati,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OH</a:t>
            </a:r>
          </a:p>
          <a:p>
            <a:pPr marL="676275" lvl="1" indent="0">
              <a:spcBef>
                <a:spcPts val="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Extracurricular Activities</a:t>
            </a:r>
          </a:p>
        </p:txBody>
      </p:sp>
    </p:spTree>
    <p:extLst>
      <p:ext uri="{BB962C8B-B14F-4D97-AF65-F5344CB8AC3E}">
        <p14:creationId xmlns:p14="http://schemas.microsoft.com/office/powerpoint/2010/main" val="1491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4648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Include academic and/or professional honors and awards, including scholarships, from undergrad.</a:t>
            </a:r>
          </a:p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Do not list information from high school.</a:t>
            </a:r>
          </a:p>
          <a:p>
            <a:pPr eaLnBrk="1" hangingPunct="1"/>
            <a:r>
              <a:rPr lang="en-US" sz="2000" dirty="0" smtClean="0"/>
              <a:t>Consider </a:t>
            </a:r>
            <a:r>
              <a:rPr lang="en-US" sz="2000" dirty="0"/>
              <a:t>the length of this section.  Ask yourself what is most relevant.</a:t>
            </a:r>
          </a:p>
          <a:p>
            <a:pPr marL="117475" indent="0" eaLnBrk="1" hangingPunct="1">
              <a:buNone/>
              <a:defRPr/>
            </a:pPr>
            <a:endParaRPr lang="en-US" sz="1400" b="1" dirty="0" smtClean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HONORS &amp; AWARDS</a:t>
            </a:r>
            <a:endParaRPr lang="en-US" sz="2800" b="1" dirty="0" smtClean="0"/>
          </a:p>
          <a:p>
            <a:pPr marL="230188" indent="0"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Cincinnatus Scholarship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		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		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2014-2018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of Cincinnati, Cincinnati,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OH</a:t>
            </a:r>
          </a:p>
          <a:p>
            <a:pPr marL="230188" indent="0">
              <a:spcBef>
                <a:spcPts val="0"/>
              </a:spcBef>
              <a:buNone/>
            </a:pPr>
            <a:endParaRPr lang="en-US" sz="2000" b="1" i="1" dirty="0">
              <a:latin typeface="Arial" pitchFamily="34" charset="0"/>
              <a:cs typeface="Arial" pitchFamily="34" charset="0"/>
            </a:endParaRPr>
          </a:p>
          <a:p>
            <a:pPr marL="230188" indent="0">
              <a:spcBef>
                <a:spcPts val="0"/>
              </a:spcBef>
              <a:buNone/>
            </a:pPr>
            <a:r>
              <a:rPr lang="en-US" sz="2000" b="1" dirty="0" smtClean="0"/>
              <a:t>Alpha </a:t>
            </a:r>
            <a:r>
              <a:rPr lang="en-US" sz="2000" b="1" dirty="0"/>
              <a:t>Chi National Honor </a:t>
            </a:r>
            <a:r>
              <a:rPr lang="en-US" sz="2000" b="1" dirty="0" smtClean="0"/>
              <a:t>Society				          </a:t>
            </a:r>
            <a:r>
              <a:rPr lang="en-US" sz="2000" dirty="0" smtClean="0"/>
              <a:t>2016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marL="230188" indent="0">
              <a:spcBef>
                <a:spcPts val="0"/>
              </a:spcBef>
              <a:buNone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University of Cincinnati, Cincinnati, OH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Honors and Awards</a:t>
            </a:r>
          </a:p>
        </p:txBody>
      </p:sp>
    </p:spTree>
    <p:extLst>
      <p:ext uri="{BB962C8B-B14F-4D97-AF65-F5344CB8AC3E}">
        <p14:creationId xmlns:p14="http://schemas.microsoft.com/office/powerpoint/2010/main" val="23419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763000" cy="32004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List as a citation (Tool: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my.noodletools.com/noodlebib/express.php</a:t>
            </a:r>
            <a:r>
              <a:rPr lang="en-US" sz="2000" dirty="0" smtClean="0"/>
              <a:t>)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Always </a:t>
            </a:r>
            <a:r>
              <a:rPr lang="en-US" sz="2000" dirty="0"/>
              <a:t>bold your name in authorship </a:t>
            </a:r>
            <a:endParaRPr lang="en-US" sz="20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Consider including </a:t>
            </a:r>
            <a:r>
              <a:rPr lang="en-US" sz="2000" dirty="0"/>
              <a:t>submitted and/or pending publications and/or presentations </a:t>
            </a:r>
            <a:endParaRPr lang="en-US" sz="20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Presentations </a:t>
            </a:r>
            <a:r>
              <a:rPr lang="en-US" sz="2000" dirty="0"/>
              <a:t>may be small or large, but should be </a:t>
            </a:r>
            <a:r>
              <a:rPr lang="en-US" sz="2000" dirty="0" smtClean="0"/>
              <a:t>relevant </a:t>
            </a:r>
            <a:r>
              <a:rPr lang="en-US" sz="2000" dirty="0"/>
              <a:t>enough to talk about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PUBLICATIONS &amp; PRESENTATIONS</a:t>
            </a:r>
          </a:p>
          <a:p>
            <a:pPr marL="227013" indent="0">
              <a:spcBef>
                <a:spcPts val="0"/>
              </a:spcBef>
              <a:buNone/>
            </a:pPr>
            <a:r>
              <a:rPr lang="en-US" sz="2000" dirty="0" smtClean="0"/>
              <a:t>Kessler</a:t>
            </a:r>
            <a:r>
              <a:rPr lang="en-US" sz="2000" dirty="0"/>
              <a:t>, A. G., </a:t>
            </a:r>
            <a:r>
              <a:rPr lang="en-US" sz="2000" b="1" dirty="0" err="1"/>
              <a:t>Roshong</a:t>
            </a:r>
            <a:r>
              <a:rPr lang="en-US" sz="2000" b="1" dirty="0"/>
              <a:t>, K</a:t>
            </a:r>
            <a:r>
              <a:rPr lang="en-US" sz="2000" dirty="0"/>
              <a:t>., O’Bryan, E. M., Kraemer, K. M., &amp; McLeish, A. C. (2016, April). </a:t>
            </a:r>
            <a:r>
              <a:rPr lang="en-US" sz="2000" i="1" dirty="0"/>
              <a:t>Examining the role of mindfulness skills in terms of drinking motives among socially anxious individuals.</a:t>
            </a:r>
            <a:r>
              <a:rPr lang="en-US" sz="2000" dirty="0"/>
              <a:t> Poster accepted for presentation at the 50</a:t>
            </a:r>
            <a:r>
              <a:rPr lang="en-US" sz="2000" baseline="30000" dirty="0"/>
              <a:t>th</a:t>
            </a:r>
            <a:r>
              <a:rPr lang="en-US" sz="2000" dirty="0"/>
              <a:t> annual meeting of the Association for Behavioral and Cognitive Therapies, New York, </a:t>
            </a:r>
            <a:r>
              <a:rPr lang="en-US" sz="2000" dirty="0" smtClean="0"/>
              <a:t>NY.</a:t>
            </a:r>
            <a:endParaRPr lang="en-US" sz="2000" b="1" dirty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Publications and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5754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763000" cy="3200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Outline the “hard skills” you possess.</a:t>
            </a:r>
          </a:p>
          <a:p>
            <a:pPr marL="117475" indent="0" eaLnBrk="1" hangingPunct="1">
              <a:buNone/>
              <a:defRPr/>
            </a:pPr>
            <a:endParaRPr lang="en-US" sz="1400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SKILLS</a:t>
            </a:r>
          </a:p>
          <a:p>
            <a:pPr marL="287338" indent="0">
              <a:buNone/>
            </a:pPr>
            <a:r>
              <a:rPr lang="en-US" sz="2000" b="1" dirty="0" smtClean="0"/>
              <a:t>Laboratory: </a:t>
            </a:r>
            <a:r>
              <a:rPr lang="en-US" sz="2000" dirty="0" smtClean="0"/>
              <a:t>Animal care, cell and fiber stains</a:t>
            </a:r>
          </a:p>
          <a:p>
            <a:pPr marL="0" indent="287338">
              <a:buNone/>
            </a:pPr>
            <a:r>
              <a:rPr lang="en-US" sz="2000" b="1" dirty="0" smtClean="0"/>
              <a:t>Computer: </a:t>
            </a:r>
            <a:r>
              <a:rPr lang="en-US" sz="2000" dirty="0" smtClean="0"/>
              <a:t>SPSS, Microsoft (Word, Excel, PowerPoint, Outlook)</a:t>
            </a:r>
          </a:p>
          <a:p>
            <a:pPr marL="280988" indent="0">
              <a:buNone/>
            </a:pPr>
            <a:r>
              <a:rPr lang="en-US" sz="2000" b="1" dirty="0" smtClean="0"/>
              <a:t>Language: </a:t>
            </a:r>
            <a:r>
              <a:rPr lang="en-US" sz="2000" dirty="0" smtClean="0"/>
              <a:t>French (Native Language</a:t>
            </a:r>
            <a:r>
              <a:rPr lang="en-US" sz="2000" dirty="0"/>
              <a:t>), German (Fluent-speaking, reading, </a:t>
            </a:r>
            <a:r>
              <a:rPr lang="en-US" sz="2000" dirty="0" smtClean="0"/>
              <a:t>writing), Spanish (Intermediate-speaking and reading; Basic-writing)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7581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724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Aim </a:t>
            </a:r>
            <a:r>
              <a:rPr lang="en-US" sz="2000" dirty="0"/>
              <a:t>for 3-5 </a:t>
            </a:r>
            <a:r>
              <a:rPr lang="en-US" sz="2000" dirty="0" smtClean="0"/>
              <a:t>professional references </a:t>
            </a:r>
          </a:p>
          <a:p>
            <a:pPr eaLnBrk="1" hangingPunct="1"/>
            <a:r>
              <a:rPr lang="en-US" sz="2000" dirty="0" smtClean="0"/>
              <a:t>Ask permission before listing someone as a reference</a:t>
            </a:r>
          </a:p>
          <a:p>
            <a:pPr marL="0" indent="0" eaLnBrk="1" hangingPunct="1">
              <a:buNone/>
            </a:pPr>
            <a:endParaRPr lang="en-US" sz="1600" dirty="0" smtClean="0"/>
          </a:p>
          <a:p>
            <a:pPr eaLnBrk="1" hangingPunct="1">
              <a:buFont typeface="Wingdings" pitchFamily="1" charset="2"/>
              <a:buNone/>
            </a:pPr>
            <a:r>
              <a:rPr lang="en-US" sz="2000" b="1" dirty="0" smtClean="0"/>
              <a:t>REFERENCES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/>
              <a:t>Name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Title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Organization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Email Address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Phone Number</a:t>
            </a:r>
          </a:p>
          <a:p>
            <a:pPr marL="0" indent="0" eaLnBrk="1" hangingPunct="1">
              <a:buNone/>
            </a:pPr>
            <a:endParaRPr lang="en-US" sz="1800" dirty="0" smtClean="0"/>
          </a:p>
          <a:p>
            <a:pPr marL="0" indent="0" eaLnBrk="1" hangingPunct="1">
              <a:buNone/>
            </a:pPr>
            <a:endParaRPr lang="en-US" sz="1800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078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How will I use a Resume/CV </a:t>
            </a:r>
            <a:b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</a:br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in applying to grad school?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267200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Uses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Participating in </a:t>
            </a:r>
            <a:r>
              <a:rPr lang="en-US" sz="2000" b="1" dirty="0" smtClean="0"/>
              <a:t>informational </a:t>
            </a:r>
            <a:r>
              <a:rPr lang="en-US" sz="2000" b="1" dirty="0"/>
              <a:t>i</a:t>
            </a:r>
            <a:r>
              <a:rPr lang="en-US" sz="2000" b="1" dirty="0" smtClean="0"/>
              <a:t>nterviews</a:t>
            </a:r>
            <a:r>
              <a:rPr lang="en-US" sz="2000" dirty="0" smtClean="0"/>
              <a:t> with current graduate students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Requesting </a:t>
            </a:r>
            <a:r>
              <a:rPr lang="en-US" sz="2000" b="1" dirty="0" smtClean="0"/>
              <a:t>letters of recommendation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Completing the graduate school </a:t>
            </a:r>
            <a:r>
              <a:rPr lang="en-US" sz="2000" b="1" dirty="0" smtClean="0"/>
              <a:t>application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Applying for </a:t>
            </a:r>
            <a:r>
              <a:rPr lang="en-US" sz="2000" b="1" dirty="0" smtClean="0"/>
              <a:t>graduate assistantships, fellowships</a:t>
            </a:r>
            <a:r>
              <a:rPr lang="en-US" sz="2000" dirty="0" smtClean="0"/>
              <a:t>, etc.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4" name="Picture 2" descr="tv land smile GIF by YoungerT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30073"/>
            <a:ext cx="3657600" cy="20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553938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cs typeface="Aharoni" panose="02010803020104030203" pitchFamily="2" charset="-79"/>
              </a:rPr>
              <a:t>Resume/CV </a:t>
            </a:r>
            <a:r>
              <a:rPr lang="en-US" sz="20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Reviews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US" sz="2000" b="1" dirty="0" smtClean="0">
                <a:cs typeface="Aharoni" panose="02010803020104030203" pitchFamily="2" charset="-79"/>
              </a:rPr>
              <a:t>Hours</a:t>
            </a:r>
            <a:endParaRPr lang="en-US" sz="2000" dirty="0"/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M-F 10 am-5 pm</a:t>
            </a:r>
          </a:p>
          <a:p>
            <a:pPr marL="58738" indent="-1588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excluding Spring Break and Finals Week)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Steger Student Life Center, 7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</a:t>
            </a:r>
          </a:p>
          <a:p>
            <a:pPr marL="58738" indent="-1588" eaLnBrk="1" hangingPunct="1">
              <a:spcBef>
                <a:spcPts val="0"/>
              </a:spcBef>
              <a:buFontTx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Outlines:</a:t>
            </a:r>
          </a:p>
          <a:p>
            <a:pPr marL="1588" indent="-1588" eaLnBrk="1" hangingPunct="1">
              <a:spcBef>
                <a:spcPts val="0"/>
              </a:spcBef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www.uc.edu/campus-life/careereducation/career-center/job-search/tools/cv.html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How can I improve my resume/CV?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38" y="1143000"/>
            <a:ext cx="3675662" cy="23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8006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algn="ctr"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7127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Questions</a:t>
            </a:r>
            <a:r>
              <a:rPr lang="en-US" sz="3600" b="1" dirty="0">
                <a:solidFill>
                  <a:srgbClr val="C00000"/>
                </a:solidFill>
                <a:latin typeface="+mn-lt"/>
                <a:cs typeface="Aharoni" panose="02010803020104030203" pitchFamily="2" charset="-79"/>
              </a:rPr>
              <a:t>?</a:t>
            </a:r>
          </a:p>
          <a:p>
            <a:pPr algn="ctr"/>
            <a:endParaRPr lang="en-US" sz="3600" b="1" dirty="0">
              <a:solidFill>
                <a:srgbClr val="C000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997855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Ellie Bridges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Career Coach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Experienced-Based Learning and Career Education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ellie.rungbridges@uc.edu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(513)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556-0318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Shannon Miller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Career Coach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of Experienced-Based Learning and Career Education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shannon.miller2@uc.edu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(513)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556-0898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 result for purpose venn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45175"/>
            <a:ext cx="3657600" cy="36647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How is a CV different from a resume?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763000" cy="4876800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Resume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2000" dirty="0"/>
              <a:t>In the </a:t>
            </a:r>
            <a:r>
              <a:rPr lang="en-US" sz="2000" dirty="0" smtClean="0"/>
              <a:t>US, </a:t>
            </a:r>
            <a:r>
              <a:rPr lang="en-US" sz="2000" dirty="0"/>
              <a:t>resumes </a:t>
            </a:r>
            <a:r>
              <a:rPr lang="en-US" sz="2000" dirty="0" smtClean="0"/>
              <a:t>are used for </a:t>
            </a:r>
            <a:r>
              <a:rPr lang="en-US" sz="2000" b="1" dirty="0" smtClean="0"/>
              <a:t>non-academic jobs.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2000" dirty="0" smtClean="0">
                <a:cs typeface="Times New Roman" pitchFamily="1" charset="0"/>
              </a:rPr>
              <a:t>Typically </a:t>
            </a:r>
            <a:r>
              <a:rPr lang="en-US" sz="2000" b="1" dirty="0" smtClean="0">
                <a:cs typeface="Times New Roman" pitchFamily="1" charset="0"/>
              </a:rPr>
              <a:t>1-2 page </a:t>
            </a:r>
            <a:r>
              <a:rPr lang="en-US" sz="2000" dirty="0" smtClean="0">
                <a:cs typeface="Times New Roman" pitchFamily="1" charset="0"/>
              </a:rPr>
              <a:t>summary of education, experience, and skills.</a:t>
            </a:r>
          </a:p>
          <a:p>
            <a:pPr marL="0" lvl="1" indent="0" eaLnBrk="1" hangingPunct="1">
              <a:buNone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Curriculum Vitae (CV or vita)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/>
              <a:t>In the US, CV’s are used for </a:t>
            </a:r>
            <a:r>
              <a:rPr lang="en-US" sz="2000" b="1" dirty="0" smtClean="0"/>
              <a:t>academic </a:t>
            </a:r>
            <a:r>
              <a:rPr lang="en-US" sz="2000" b="1" dirty="0"/>
              <a:t>positions and non-academic positions in science, higher education, research, and health </a:t>
            </a:r>
            <a:r>
              <a:rPr lang="en-US" sz="2000" b="1" dirty="0" smtClean="0"/>
              <a:t>care</a:t>
            </a:r>
            <a:r>
              <a:rPr lang="en-US" sz="2000" dirty="0" smtClean="0"/>
              <a:t>. </a:t>
            </a:r>
          </a:p>
          <a:p>
            <a:r>
              <a:rPr lang="en-US" sz="2000" b="1" dirty="0" smtClean="0"/>
              <a:t>Typically at least 2 pages long </a:t>
            </a:r>
          </a:p>
          <a:p>
            <a:r>
              <a:rPr lang="en-US" sz="2000" dirty="0" smtClean="0"/>
              <a:t>Provide a longer </a:t>
            </a:r>
            <a:r>
              <a:rPr lang="en-US" sz="2000" dirty="0"/>
              <a:t>synopsis of </a:t>
            </a:r>
            <a:r>
              <a:rPr lang="en-US" sz="2000" dirty="0" smtClean="0"/>
              <a:t>one’s educational </a:t>
            </a:r>
            <a:r>
              <a:rPr lang="en-US" sz="2000" dirty="0"/>
              <a:t>and academic </a:t>
            </a:r>
            <a:r>
              <a:rPr lang="en-US" sz="2000" dirty="0" smtClean="0"/>
              <a:t>background, teaching </a:t>
            </a:r>
            <a:r>
              <a:rPr lang="en-US" sz="2000" dirty="0"/>
              <a:t>and research experience, publications, awards, presentations, honors, and additional details.  </a:t>
            </a:r>
            <a:endParaRPr lang="en-US" sz="2000" dirty="0" smtClean="0"/>
          </a:p>
          <a:p>
            <a:pPr marL="0" indent="0" eaLnBrk="1" hangingPunct="1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017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Important Note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763000" cy="4876800"/>
          </a:xfrm>
        </p:spPr>
        <p:txBody>
          <a:bodyPr/>
          <a:lstStyle/>
          <a:p>
            <a:pPr marL="0" lvl="1" indent="0" eaLnBrk="1" hangingPunct="1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There is not one “right” way to do a resume or CV.</a:t>
            </a:r>
          </a:p>
          <a:p>
            <a:pPr marL="0" lvl="1" indent="0" eaLnBrk="1" hangingPunct="1">
              <a:spcBef>
                <a:spcPts val="0"/>
              </a:spcBef>
              <a:buNone/>
            </a:pPr>
            <a:r>
              <a:rPr lang="en-US" sz="2000" dirty="0"/>
              <a:t>T</a:t>
            </a:r>
            <a:r>
              <a:rPr lang="en-US" sz="2000" dirty="0" smtClean="0"/>
              <a:t>here are some things that can make your document look more professional.</a:t>
            </a:r>
          </a:p>
          <a:p>
            <a:pPr marL="0" lvl="1" indent="0" eaLnBrk="1" hangingPunct="1">
              <a:spcBef>
                <a:spcPts val="0"/>
              </a:spcBef>
              <a:buNone/>
            </a:pPr>
            <a:endParaRPr lang="en-US" sz="2000" dirty="0" smtClean="0"/>
          </a:p>
          <a:p>
            <a:pPr marL="0" lvl="1" indent="0" eaLnBrk="1" hangingPunct="1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It is okay if your resume or CV looks different than someone else's.</a:t>
            </a:r>
          </a:p>
          <a:p>
            <a:pPr marL="0" lvl="1" indent="0" eaLnBrk="1" hangingPunct="1">
              <a:spcBef>
                <a:spcPts val="0"/>
              </a:spcBef>
              <a:buNone/>
            </a:pPr>
            <a:r>
              <a:rPr lang="en-US" sz="2000" dirty="0" smtClean="0"/>
              <a:t>There are a number of potential explanations for variations including:</a:t>
            </a:r>
          </a:p>
          <a:p>
            <a:pPr marL="34290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Background/Experiences</a:t>
            </a:r>
          </a:p>
          <a:p>
            <a:pPr marL="34290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Industry/Field</a:t>
            </a:r>
            <a:endParaRPr lang="en-US" sz="2000" dirty="0" smtClean="0"/>
          </a:p>
          <a:p>
            <a:pPr marL="342900" lvl="1" indent="-342900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0" lvl="1" indent="0" eaLnBrk="1" hangingPunct="1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Check with our office, or your faculty, for resume/CV-specifics based on your industry/field.  </a:t>
            </a:r>
          </a:p>
          <a:p>
            <a:pPr marL="0" lvl="1" indent="0" eaLnBrk="1" hangingPunct="1">
              <a:spcBef>
                <a:spcPts val="0"/>
              </a:spcBef>
              <a:buNone/>
            </a:pPr>
            <a:r>
              <a:rPr lang="en-US" sz="2000" dirty="0" smtClean="0"/>
              <a:t>Some programs, such as teaching, nursing, dietetics, etc. include licensures and certifications.</a:t>
            </a:r>
          </a:p>
        </p:txBody>
      </p:sp>
    </p:spTree>
    <p:extLst>
      <p:ext uri="{BB962C8B-B14F-4D97-AF65-F5344CB8AC3E}">
        <p14:creationId xmlns:p14="http://schemas.microsoft.com/office/powerpoint/2010/main" val="14697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344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What information should I include?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763000" cy="5105400"/>
          </a:xfrm>
        </p:spPr>
        <p:txBody>
          <a:bodyPr/>
          <a:lstStyle/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Possible Sections/Topics: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Name </a:t>
            </a:r>
            <a:r>
              <a:rPr lang="en-US" sz="2000" dirty="0"/>
              <a:t>and </a:t>
            </a:r>
            <a:r>
              <a:rPr lang="en-US" sz="2000" dirty="0" smtClean="0"/>
              <a:t>Contact </a:t>
            </a:r>
            <a:r>
              <a:rPr lang="en-US" sz="2000" dirty="0"/>
              <a:t>I</a:t>
            </a:r>
            <a:r>
              <a:rPr lang="en-US" sz="2000" dirty="0" smtClean="0"/>
              <a:t>nformation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Education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Teaching and Research Interests* 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Teaching Experience *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Research Experience *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Work Experience 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Volunteer Experience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Extracurricular Activities </a:t>
            </a:r>
            <a:endParaRPr lang="en-US" sz="2000" dirty="0"/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Honors and Awards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Publications and Presentations* 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Professional Associations*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Skills</a:t>
            </a:r>
            <a:endParaRPr lang="en-US" sz="2000" dirty="0"/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dirty="0" smtClean="0"/>
              <a:t>References*</a:t>
            </a:r>
          </a:p>
          <a:p>
            <a:pPr marL="0" lvl="1" indent="0" eaLnBrk="1" hangingPunct="1">
              <a:spcBef>
                <a:spcPts val="400"/>
              </a:spcBef>
              <a:buNone/>
            </a:pPr>
            <a:r>
              <a:rPr lang="en-US" sz="2000" b="1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440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General Formatting Set-Up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763000" cy="4876800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US" sz="2000" b="1" dirty="0" smtClean="0"/>
              <a:t>Font: </a:t>
            </a:r>
            <a:r>
              <a:rPr lang="en-US" sz="2000" dirty="0" smtClean="0">
                <a:latin typeface="+mj-lt"/>
              </a:rPr>
              <a:t>Arial</a:t>
            </a:r>
            <a:r>
              <a:rPr lang="en-US" sz="2000" dirty="0">
                <a:latin typeface="+mj-lt"/>
              </a:rPr>
              <a:t>, Calibri, </a:t>
            </a:r>
            <a:r>
              <a:rPr lang="en-US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Tahoma,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cs typeface="Times New Roman" pitchFamily="1" charset="0"/>
              </a:rPr>
              <a:t>Times </a:t>
            </a:r>
            <a:r>
              <a:rPr lang="en-US" sz="2000" dirty="0">
                <a:latin typeface="+mj-lt"/>
                <a:cs typeface="Times New Roman" pitchFamily="1" charset="0"/>
              </a:rPr>
              <a:t>New </a:t>
            </a:r>
            <a:r>
              <a:rPr lang="en-US" sz="2000" dirty="0" smtClean="0">
                <a:latin typeface="+mj-lt"/>
                <a:cs typeface="Times New Roman" pitchFamily="1" charset="0"/>
              </a:rPr>
              <a:t>Roman (same font throughout)</a:t>
            </a:r>
          </a:p>
          <a:p>
            <a:pPr marL="0" lvl="1" indent="0" eaLnBrk="1" hangingPunct="1">
              <a:buNone/>
            </a:pPr>
            <a:r>
              <a:rPr lang="en-US" sz="2000" b="1" dirty="0" smtClean="0">
                <a:cs typeface="Times New Roman" pitchFamily="1" charset="0"/>
              </a:rPr>
              <a:t>Font size:</a:t>
            </a:r>
            <a:r>
              <a:rPr lang="en-US" sz="2000" dirty="0" smtClean="0">
                <a:cs typeface="Times New Roman" pitchFamily="1" charset="0"/>
              </a:rPr>
              <a:t> 10-11 </a:t>
            </a:r>
            <a:r>
              <a:rPr lang="en-US" sz="2000" dirty="0">
                <a:cs typeface="Times New Roman" pitchFamily="1" charset="0"/>
              </a:rPr>
              <a:t>size font</a:t>
            </a:r>
          </a:p>
          <a:p>
            <a:pPr marL="0" lvl="1" indent="0" eaLnBrk="1" hangingPunct="1">
              <a:buNone/>
            </a:pPr>
            <a:r>
              <a:rPr lang="en-US" sz="2000" b="1" dirty="0">
                <a:cs typeface="Times New Roman" pitchFamily="1" charset="0"/>
              </a:rPr>
              <a:t>Margins:</a:t>
            </a:r>
            <a:r>
              <a:rPr lang="en-US" sz="2000" dirty="0">
                <a:cs typeface="Times New Roman" pitchFamily="1" charset="0"/>
              </a:rPr>
              <a:t>  </a:t>
            </a:r>
            <a:r>
              <a:rPr lang="en-US" sz="2000" dirty="0" smtClean="0">
                <a:cs typeface="Times New Roman" pitchFamily="1" charset="0"/>
              </a:rPr>
              <a:t>.</a:t>
            </a:r>
            <a:r>
              <a:rPr lang="en-US" sz="2000" dirty="0">
                <a:cs typeface="Times New Roman" pitchFamily="1" charset="0"/>
              </a:rPr>
              <a:t>5</a:t>
            </a:r>
            <a:r>
              <a:rPr lang="en-US" sz="2000" dirty="0" smtClean="0">
                <a:cs typeface="Times New Roman" pitchFamily="1" charset="0"/>
              </a:rPr>
              <a:t>-1 inch all sides</a:t>
            </a:r>
          </a:p>
          <a:p>
            <a:pPr marL="0" lvl="1" indent="0" eaLnBrk="1" hangingPunct="1">
              <a:buNone/>
            </a:pPr>
            <a:r>
              <a:rPr lang="en-US" sz="2000" b="1" dirty="0">
                <a:cs typeface="Times New Roman" pitchFamily="1" charset="0"/>
              </a:rPr>
              <a:t>Page Numbers: </a:t>
            </a:r>
            <a:r>
              <a:rPr lang="en-US" sz="2000" dirty="0">
                <a:cs typeface="Times New Roman" pitchFamily="1" charset="0"/>
              </a:rPr>
              <a:t>Include if document goes beyond one page.</a:t>
            </a:r>
            <a:endParaRPr lang="en-US" sz="2000" dirty="0"/>
          </a:p>
          <a:p>
            <a:pPr marL="0" lvl="1" indent="0" eaLnBrk="1" hangingPunct="1">
              <a:buNone/>
            </a:pPr>
            <a:r>
              <a:rPr lang="en-US" sz="2000" b="1" dirty="0" smtClean="0"/>
              <a:t>Consistency: </a:t>
            </a:r>
            <a:r>
              <a:rPr lang="en-US" sz="2000" dirty="0" smtClean="0"/>
              <a:t>Bullet points, dates (ex</a:t>
            </a:r>
            <a:r>
              <a:rPr lang="en-US" sz="2000" dirty="0"/>
              <a:t>. </a:t>
            </a:r>
            <a:r>
              <a:rPr lang="en-US" sz="2000" dirty="0" smtClean="0"/>
              <a:t>2/18, Feb. 2018, February 2018)</a:t>
            </a:r>
          </a:p>
          <a:p>
            <a:pPr marL="0" lvl="1" indent="0" eaLnBrk="1" hangingPunct="1">
              <a:buNone/>
            </a:pPr>
            <a:r>
              <a:rPr lang="en-US" sz="2000" b="1" dirty="0" smtClean="0"/>
              <a:t>Reverse chronological order</a:t>
            </a:r>
            <a:endParaRPr lang="en-US" sz="2000" b="1" dirty="0"/>
          </a:p>
          <a:p>
            <a:pPr marL="0" lvl="1" indent="0" eaLnBrk="1" hangingPunct="1">
              <a:buNone/>
            </a:pPr>
            <a:r>
              <a:rPr lang="en-US" sz="2000" b="1" dirty="0" smtClean="0"/>
              <a:t>Do not use templates, tables, text boxes, graphics</a:t>
            </a:r>
          </a:p>
          <a:p>
            <a:pPr marL="0" lvl="1" indent="0" eaLnBrk="1" hangingPunct="1">
              <a:buNone/>
            </a:pPr>
            <a:endParaRPr lang="en-US" sz="2000" b="1" dirty="0" smtClean="0"/>
          </a:p>
          <a:p>
            <a:pPr marL="0" lvl="1" indent="0" eaLnBrk="1" hangingPunct="1">
              <a:buNone/>
            </a:pPr>
            <a:r>
              <a:rPr lang="en-US" sz="2000" b="1" dirty="0" smtClean="0"/>
              <a:t>My Recommendations: </a:t>
            </a:r>
          </a:p>
          <a:p>
            <a:pPr marL="0" lvl="1" indent="0" eaLnBrk="1" hangingPunct="1">
              <a:buNone/>
            </a:pPr>
            <a:r>
              <a:rPr lang="en-US" sz="2000" dirty="0" smtClean="0"/>
              <a:t>Times New Roman, size 10.5 (body), size 14 (name)</a:t>
            </a:r>
          </a:p>
          <a:p>
            <a:pPr marL="0" lvl="1" indent="0" eaLnBrk="1" hangingPunct="1">
              <a:buNone/>
            </a:pPr>
            <a:r>
              <a:rPr lang="en-US" sz="2000" dirty="0" smtClean="0"/>
              <a:t>Bold and all caps for </a:t>
            </a:r>
            <a:r>
              <a:rPr lang="en-US" sz="2000" b="1" dirty="0" smtClean="0"/>
              <a:t>HEADINGS</a:t>
            </a:r>
            <a:endParaRPr lang="en-US" b="1" dirty="0"/>
          </a:p>
          <a:p>
            <a:pPr marL="0" lvl="1" indent="0" eaLnBrk="1" hangingPunct="1">
              <a:buNone/>
            </a:pPr>
            <a:r>
              <a:rPr lang="en-US" sz="2000" dirty="0" smtClean="0"/>
              <a:t>Bold for </a:t>
            </a:r>
            <a:r>
              <a:rPr lang="en-US" sz="2000" b="1" dirty="0" smtClean="0"/>
              <a:t>Name of degree/Position title </a:t>
            </a:r>
          </a:p>
          <a:p>
            <a:pPr marL="0" lvl="1" indent="0" eaLnBrk="1" hangingPunct="1">
              <a:buNone/>
            </a:pPr>
            <a:r>
              <a:rPr lang="en-US" sz="2000" dirty="0" smtClean="0"/>
              <a:t>Italics for</a:t>
            </a:r>
            <a:r>
              <a:rPr lang="en-US" sz="2000" b="1" dirty="0" smtClean="0"/>
              <a:t> </a:t>
            </a:r>
            <a:r>
              <a:rPr lang="en-US" sz="2000" i="1" dirty="0" smtClean="0"/>
              <a:t>Name of organization, city, and state</a:t>
            </a:r>
          </a:p>
          <a:p>
            <a:pPr marL="0" lvl="1" indent="0" eaLnBrk="1" hangingPunct="1">
              <a:buNone/>
            </a:pPr>
            <a:endParaRPr lang="en-US" sz="2000" b="1" dirty="0" smtClean="0"/>
          </a:p>
          <a:p>
            <a:pPr marL="0" lvl="1" indent="0" eaLnBrk="1" hangingPunct="1">
              <a:buNone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95765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Name and Contact Information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3735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Center name at top of </a:t>
            </a:r>
            <a:r>
              <a:rPr lang="en-US" sz="2000" dirty="0"/>
              <a:t>page </a:t>
            </a:r>
            <a:r>
              <a:rPr lang="en-US" sz="2000" dirty="0" smtClean="0"/>
              <a:t>in bold, all caps, and approximately 2 font sizes larger than the rest of the text.</a:t>
            </a:r>
          </a:p>
          <a:p>
            <a:pPr eaLnBrk="1" hangingPunct="1"/>
            <a:r>
              <a:rPr lang="en-US" sz="2000" dirty="0" smtClean="0"/>
              <a:t>E-mail address may be from UC or elsewhere.</a:t>
            </a:r>
          </a:p>
          <a:p>
            <a:pPr eaLnBrk="1" hangingPunct="1"/>
            <a:r>
              <a:rPr lang="en-US" sz="2000" dirty="0" smtClean="0"/>
              <a:t>May include both current and permanent address, if desired.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dirty="0" smtClean="0"/>
          </a:p>
          <a:p>
            <a:pPr algn="ctr">
              <a:buFontTx/>
              <a:buNone/>
            </a:pPr>
            <a:r>
              <a:rPr lang="en-US" sz="2800" b="1" dirty="0" smtClean="0"/>
              <a:t>LUCY BEARCAT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1234 </a:t>
            </a:r>
            <a:r>
              <a:rPr lang="en-US" sz="2000" dirty="0"/>
              <a:t>Clifton Ave., </a:t>
            </a:r>
            <a:r>
              <a:rPr lang="en-US" sz="2000" dirty="0" smtClean="0"/>
              <a:t>Apt. 56, Cincinnati</a:t>
            </a:r>
            <a:r>
              <a:rPr lang="en-US" sz="2000" dirty="0"/>
              <a:t>, OH </a:t>
            </a:r>
            <a:r>
              <a:rPr lang="en-US" sz="2000" dirty="0" smtClean="0"/>
              <a:t>45221</a:t>
            </a:r>
          </a:p>
          <a:p>
            <a:pPr algn="ctr">
              <a:buFontTx/>
              <a:buNone/>
            </a:pPr>
            <a:r>
              <a:rPr lang="en-US" sz="2000" dirty="0" smtClean="0"/>
              <a:t>(513) 556-7890 |  lucy.bearcat@uc.edu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8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Education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8773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Bachelor of Arts (Note: Arts is plural) </a:t>
            </a:r>
          </a:p>
          <a:p>
            <a:pPr eaLnBrk="1" hangingPunct="1">
              <a:defRPr/>
            </a:pPr>
            <a:r>
              <a:rPr lang="en-US" sz="2000" smtClean="0">
                <a:solidFill>
                  <a:srgbClr val="000000"/>
                </a:solidFill>
              </a:rPr>
              <a:t>Bachelor </a:t>
            </a:r>
            <a:r>
              <a:rPr lang="en-US" sz="2000" smtClean="0">
                <a:solidFill>
                  <a:srgbClr val="000000"/>
                </a:solidFill>
              </a:rPr>
              <a:t>of </a:t>
            </a:r>
            <a:r>
              <a:rPr lang="en-US" sz="2000" dirty="0" smtClean="0">
                <a:solidFill>
                  <a:srgbClr val="000000"/>
                </a:solidFill>
              </a:rPr>
              <a:t>Science (Note: Science is singular)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Confirm official name of </a:t>
            </a:r>
            <a:r>
              <a:rPr lang="en-US" sz="2000" dirty="0">
                <a:solidFill>
                  <a:srgbClr val="000000"/>
                </a:solidFill>
              </a:rPr>
              <a:t>degree program: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https://webapps2.uc.edu/ecurriculum/DegreePrograms/Home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lvl="0" indent="0" eaLnBrk="1" hangingPunct="1">
              <a:buNone/>
              <a:defRPr/>
            </a:pPr>
            <a:endParaRPr lang="en-US" sz="1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/>
              <a:t>EDUCATION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000" b="1" dirty="0"/>
              <a:t>Bachelor of </a:t>
            </a:r>
            <a:r>
              <a:rPr lang="en-US" sz="2000" b="1" dirty="0" smtClean="0"/>
              <a:t>Arts, Sociology</a:t>
            </a:r>
            <a:r>
              <a:rPr lang="en-US" sz="2000" b="1" dirty="0"/>
              <a:t>			</a:t>
            </a:r>
            <a:r>
              <a:rPr lang="en-US" sz="2000" dirty="0"/>
              <a:t>Expected </a:t>
            </a:r>
            <a:r>
              <a:rPr lang="en-US" sz="2000" dirty="0" smtClean="0"/>
              <a:t>May 2019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i="1" dirty="0"/>
              <a:t>	</a:t>
            </a:r>
            <a:r>
              <a:rPr lang="en-US" sz="2000" i="1" dirty="0" smtClean="0"/>
              <a:t>University </a:t>
            </a:r>
            <a:r>
              <a:rPr lang="en-US" sz="2000" i="1" dirty="0"/>
              <a:t>of Cincinnati, Cincinnati, OH </a:t>
            </a:r>
            <a:endParaRPr lang="en-US" sz="2000" i="1" dirty="0" smtClean="0"/>
          </a:p>
          <a:p>
            <a:pPr marL="911225" lvl="0">
              <a:buFont typeface="Arial" panose="020B0604020202020204" pitchFamily="34" charset="0"/>
              <a:buChar char="•"/>
            </a:pPr>
            <a:r>
              <a:rPr lang="en-US" sz="2000" dirty="0" smtClean="0"/>
              <a:t>GPA: (if above a 3.0)</a:t>
            </a:r>
          </a:p>
          <a:p>
            <a:pPr marL="911225" lvl="0">
              <a:buFont typeface="Arial" panose="020B0604020202020204" pitchFamily="34" charset="0"/>
              <a:buChar char="•"/>
            </a:pPr>
            <a:r>
              <a:rPr lang="en-US" sz="2000" dirty="0" smtClean="0"/>
              <a:t>Thesis: “Thesis Title” (optional)</a:t>
            </a:r>
          </a:p>
          <a:p>
            <a:pPr marL="911225" lvl="0">
              <a:buFont typeface="Arial" panose="020B0604020202020204" pitchFamily="34" charset="0"/>
              <a:buChar char="•"/>
            </a:pPr>
            <a:r>
              <a:rPr lang="en-US" sz="2000" dirty="0" smtClean="0"/>
              <a:t>Study Abroad: (optional)</a:t>
            </a:r>
            <a:endParaRPr lang="en-US" sz="2000" dirty="0"/>
          </a:p>
          <a:p>
            <a:pPr marL="911225"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Awards &amp; Honors: (</a:t>
            </a:r>
            <a:r>
              <a:rPr lang="en-US" sz="2000" dirty="0" smtClean="0">
                <a:solidFill>
                  <a:srgbClr val="000000"/>
                </a:solidFill>
              </a:rPr>
              <a:t>optional)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i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lvl="0"/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814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24384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Choose what experience sections </a:t>
            </a:r>
            <a:r>
              <a:rPr lang="en-US" sz="2000" b="1" dirty="0">
                <a:solidFill>
                  <a:srgbClr val="C00000"/>
                </a:solidFill>
              </a:rPr>
              <a:t>best characterize the opportunities you have pursued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dirty="0" smtClean="0"/>
              <a:t>Teaching experience, research experience, work experience, etc.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Create content to describe teaching, research, and work experiences.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Start with a verb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Be </a:t>
            </a:r>
            <a:r>
              <a:rPr lang="en-US" sz="2000" dirty="0"/>
              <a:t>descriptive. Don’t </a:t>
            </a:r>
            <a:r>
              <a:rPr lang="en-US" sz="2000" dirty="0" smtClean="0"/>
              <a:t>assume </a:t>
            </a:r>
            <a:r>
              <a:rPr lang="en-US" sz="2000" dirty="0"/>
              <a:t>reader already knows what you do</a:t>
            </a:r>
            <a:r>
              <a:rPr lang="en-US" sz="2000" dirty="0" smtClean="0"/>
              <a:t>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Past tense (-</a:t>
            </a:r>
            <a:r>
              <a:rPr lang="en-US" sz="2000" dirty="0" err="1" smtClean="0"/>
              <a:t>ed</a:t>
            </a:r>
            <a:r>
              <a:rPr lang="en-US" sz="2000" dirty="0" smtClean="0"/>
              <a:t>) for previous positions and present tense for current opportunities.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  <a:ln>
            <a:noFill/>
          </a:ln>
        </p:spPr>
        <p:txBody>
          <a:bodyPr/>
          <a:lstStyle/>
          <a:p>
            <a:pPr marL="0" marR="0" indent="-114300">
              <a:spcBef>
                <a:spcPts val="0"/>
              </a:spcBef>
              <a:spcAft>
                <a:spcPts val="0"/>
              </a:spcAft>
            </a:pPr>
            <a:r>
              <a:rPr lang="en-US" sz="3800" b="1" dirty="0" smtClean="0">
                <a:solidFill>
                  <a:srgbClr val="C00000"/>
                </a:solidFill>
                <a:ea typeface="Calibri"/>
                <a:cs typeface="Aharoni" panose="02010803020104030203" pitchFamily="2" charset="-79"/>
              </a:rPr>
              <a:t>Experience</a:t>
            </a:r>
            <a:endParaRPr lang="en-US" sz="3800" dirty="0">
              <a:solidFill>
                <a:srgbClr val="C00000"/>
              </a:solidFill>
              <a:effectLst/>
              <a:ea typeface="Calibr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00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20773</TotalTime>
  <Words>814</Words>
  <Application>Microsoft Office PowerPoint</Application>
  <PresentationFormat>On-screen Show (4:3)</PresentationFormat>
  <Paragraphs>238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Tahoma</vt:lpstr>
      <vt:lpstr>Times New Roman</vt:lpstr>
      <vt:lpstr>Wingdings</vt:lpstr>
      <vt:lpstr>Default Design</vt:lpstr>
      <vt:lpstr>PowerPoint Presentation</vt:lpstr>
      <vt:lpstr>How will I use a Resume/CV  in applying to grad school?</vt:lpstr>
      <vt:lpstr>How is a CV different from a resume?</vt:lpstr>
      <vt:lpstr>Important Note</vt:lpstr>
      <vt:lpstr>What information should I include?</vt:lpstr>
      <vt:lpstr>General Formatting Set-Up</vt:lpstr>
      <vt:lpstr>Name and Contact Information</vt:lpstr>
      <vt:lpstr>Education</vt:lpstr>
      <vt:lpstr>Experience</vt:lpstr>
      <vt:lpstr>Teaching Experience</vt:lpstr>
      <vt:lpstr>Research Experience</vt:lpstr>
      <vt:lpstr>Transferrable Skills</vt:lpstr>
      <vt:lpstr>Work Experience</vt:lpstr>
      <vt:lpstr>Volunteer Experience</vt:lpstr>
      <vt:lpstr>Extracurricular Activities</vt:lpstr>
      <vt:lpstr>Honors and Awards</vt:lpstr>
      <vt:lpstr>Publications and Presentations</vt:lpstr>
      <vt:lpstr>Skills</vt:lpstr>
      <vt:lpstr>References</vt:lpstr>
      <vt:lpstr>How can I improve my resume/CV?</vt:lpstr>
      <vt:lpstr>PowerPoint Presentation</vt:lpstr>
    </vt:vector>
  </TitlesOfParts>
  <Company>University of Cincinnati, uc.edu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Bridges, Ellie</dc:creator>
  <cp:lastModifiedBy>Bridges, Ellie (rungbree)</cp:lastModifiedBy>
  <cp:revision>335</cp:revision>
  <cp:lastPrinted>2019-03-06T17:58:53Z</cp:lastPrinted>
  <dcterms:created xsi:type="dcterms:W3CDTF">2014-02-03T14:16:31Z</dcterms:created>
  <dcterms:modified xsi:type="dcterms:W3CDTF">2019-03-11T13:45:05Z</dcterms:modified>
</cp:coreProperties>
</file>