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6">
  <p:sldMasterIdLst>
    <p:sldMasterId id="2147483648" r:id="rId1"/>
  </p:sldMasterIdLst>
  <p:notesMasterIdLst>
    <p:notesMasterId r:id="rId14"/>
  </p:notesMasterIdLst>
  <p:sldIdLst>
    <p:sldId id="381" r:id="rId2"/>
    <p:sldId id="383" r:id="rId3"/>
    <p:sldId id="351" r:id="rId4"/>
    <p:sldId id="311" r:id="rId5"/>
    <p:sldId id="357" r:id="rId6"/>
    <p:sldId id="361" r:id="rId7"/>
    <p:sldId id="373" r:id="rId8"/>
    <p:sldId id="382" r:id="rId9"/>
    <p:sldId id="342" r:id="rId10"/>
    <p:sldId id="359" r:id="rId11"/>
    <p:sldId id="343" r:id="rId12"/>
    <p:sldId id="360" r:id="rId13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CCFF"/>
    <a:srgbClr val="FF99FF"/>
    <a:srgbClr val="D70022"/>
    <a:srgbClr val="00FF00"/>
    <a:srgbClr val="0BB527"/>
    <a:srgbClr val="A0AEE0"/>
    <a:srgbClr val="BDC2E0"/>
    <a:srgbClr val="8A9D67"/>
    <a:srgbClr val="E6D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 autoAdjust="0"/>
    <p:restoredTop sz="88216" autoAdjust="0"/>
  </p:normalViewPr>
  <p:slideViewPr>
    <p:cSldViewPr snapToGrid="0" snapToObjects="1">
      <p:cViewPr varScale="1">
        <p:scale>
          <a:sx n="104" d="100"/>
          <a:sy n="104" d="100"/>
        </p:scale>
        <p:origin x="13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1B78D66-9D15-C14E-93F1-5960A61BB5CC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2D1BF89-9093-DC4C-906A-80F44F61E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1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BF89-9093-DC4C-906A-80F44F61EEA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5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BF89-9093-DC4C-906A-80F44F61EEA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8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BF89-9093-DC4C-906A-80F44F61EEA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7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BF89-9093-DC4C-906A-80F44F61EEA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35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BF89-9093-DC4C-906A-80F44F61EEA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2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B31D-FBF8-4AD4-B434-EE92377B1BE2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1CA-F238-6E47-B3A4-46144BC55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F247-C76A-4922-B195-C65BC4E99FD8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1CA-F238-6E47-B3A4-46144BC55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4C6C-D0EE-407C-92B6-F7A77CB58FDE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1CA-F238-6E47-B3A4-46144BC55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1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B93C-CCCD-4D92-B7AF-F9D02CEBC3F1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1CA-F238-6E47-B3A4-46144BC55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46CD-EFB5-4880-974A-8F718B0157FD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1CA-F238-6E47-B3A4-46144BC55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2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B12F-7DD3-462D-9F83-A81804025417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1CA-F238-6E47-B3A4-46144BC55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8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0E1A-28FB-4330-8ECB-87147AB4C5F0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1CA-F238-6E47-B3A4-46144BC55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1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2231-F6D7-4B88-B092-FFED191EE3A3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1CA-F238-6E47-B3A4-46144BC55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3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646D-51B5-4B11-AE59-7C1E63DA0502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1CA-F238-6E47-B3A4-46144BC55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3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13CE-3F3D-45D5-BC7D-C0B4B8552F73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1CA-F238-6E47-B3A4-46144BC55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5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C348-19FC-4E23-8541-C7DF31AB42E6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1CA-F238-6E47-B3A4-46144BC55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8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F9732-C3EE-437C-BFDC-10DAB5801B0C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FA1CA-F238-6E47-B3A4-46144BC55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9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grad.catalyst.uc.edu/appl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as.uc.edu/Graduate_Studies.html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grad.catalyst.uc.edu/appl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grad.uc.ed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jpe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EAS_NewBrandBackground03.ps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83004" y="-1488351"/>
            <a:ext cx="7005422" cy="98075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18081" y="5987363"/>
            <a:ext cx="9805776" cy="1018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C_logo red-white.ai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069" y="5618640"/>
            <a:ext cx="2669367" cy="2035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708" y="464112"/>
            <a:ext cx="7538950" cy="89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COLLEGE OF </a:t>
            </a:r>
          </a:p>
          <a:p>
            <a:pPr>
              <a:lnSpc>
                <a:spcPct val="80000"/>
              </a:lnSpc>
            </a:pPr>
            <a:r>
              <a:rPr lang="en-US" sz="3200" b="1" dirty="0">
                <a:solidFill>
                  <a:schemeClr val="bg1"/>
                </a:solidFill>
                <a:latin typeface="Myriad Pro Light"/>
                <a:cs typeface="Myriad Pro Light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Myriad Pro Light"/>
                <a:cs typeface="Myriad Pro Light"/>
              </a:rPr>
              <a:t>       </a:t>
            </a:r>
            <a:r>
              <a:rPr lang="en-US" sz="3200" b="1" dirty="0" smtClean="0">
                <a:solidFill>
                  <a:schemeClr val="bg1"/>
                </a:solidFill>
                <a:latin typeface="Myriad Pro"/>
                <a:cs typeface="Myriad Pro"/>
              </a:rPr>
              <a:t>ENGINEERING</a:t>
            </a:r>
            <a:r>
              <a:rPr lang="en-US" sz="3200" dirty="0" smtClean="0">
                <a:solidFill>
                  <a:schemeClr val="bg1"/>
                </a:solidFill>
                <a:latin typeface="Myriad Pro Black"/>
                <a:cs typeface="Myriad Pro Black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&amp;</a:t>
            </a:r>
            <a:r>
              <a:rPr lang="en-US" sz="3200" dirty="0" smtClean="0">
                <a:solidFill>
                  <a:schemeClr val="bg1"/>
                </a:solidFill>
                <a:latin typeface="Myriad Pro Black"/>
                <a:cs typeface="Myriad Pro Black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Myriad Pro"/>
                <a:cs typeface="Myriad Pro"/>
              </a:rPr>
              <a:t>APPLIED SCIENCE</a:t>
            </a:r>
            <a:endParaRPr lang="en-US" sz="32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219898" y="1231705"/>
            <a:ext cx="7144695" cy="1"/>
          </a:xfrm>
          <a:prstGeom prst="line">
            <a:avLst/>
          </a:prstGeom>
          <a:ln w="12700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WeEngBtr_single line-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75" y="6345042"/>
            <a:ext cx="3032575" cy="2898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2234" y="1766607"/>
            <a:ext cx="8704239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inion Pro"/>
                <a:cs typeface="Minion Pro"/>
              </a:rPr>
              <a:t>Graduate School Conference</a:t>
            </a:r>
          </a:p>
          <a:p>
            <a:pPr algn="ctr"/>
            <a:r>
              <a:rPr lang="en-US" sz="36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inion Pro"/>
                <a:cs typeface="Minion Pro"/>
              </a:rPr>
              <a:t> and </a:t>
            </a:r>
          </a:p>
          <a:p>
            <a:pPr algn="ctr"/>
            <a:r>
              <a:rPr lang="en-US" sz="36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inion Pro"/>
                <a:cs typeface="Minion Pro"/>
              </a:rPr>
              <a:t>Graduate Fair</a:t>
            </a:r>
          </a:p>
          <a:p>
            <a:pPr algn="ctr"/>
            <a:r>
              <a:rPr lang="en-US" sz="36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inion Pro"/>
                <a:cs typeface="Minion Pro"/>
              </a:rPr>
              <a:t>March 8, 2019</a:t>
            </a:r>
            <a:endParaRPr lang="en-US" sz="36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inion Pro"/>
              <a:cs typeface="Minion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708" y="3949013"/>
            <a:ext cx="8477480" cy="186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Frank M. Gerner, PhD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 Associate 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Dean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Engineering and Applied Science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of Mechanical Engineering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5000"/>
                <a:lumOff val="9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68" y="149290"/>
            <a:ext cx="8229600" cy="974561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6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Application Process 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094" y="989045"/>
            <a:ext cx="6764414" cy="4590661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228600" lvl="0" indent="-228600" eaLnBrk="0" fontAlgn="base" hangingPunct="0">
              <a:lnSpc>
                <a:spcPct val="12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2900" b="1" kern="0" dirty="0" smtClean="0">
                <a:solidFill>
                  <a:srgbClr val="D70022"/>
                </a:solidFill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The first step towards joining one of our graduate programs is to submit an online application at:  </a:t>
            </a:r>
            <a:r>
              <a:rPr lang="en-US" sz="2900" b="1" kern="0" dirty="0" smtClean="0">
                <a:solidFill>
                  <a:srgbClr val="D70022"/>
                </a:solidFill>
                <a:latin typeface="Calibri" pitchFamily="34" charset="0"/>
                <a:ea typeface="ＭＳ Ｐゴシック" pitchFamily="80" charset="-128"/>
                <a:cs typeface="Calibri" pitchFamily="34" charset="0"/>
                <a:hlinkClick r:id="rId2"/>
              </a:rPr>
              <a:t>http://grad.catalyst.uc.edu/apply</a:t>
            </a:r>
            <a:endParaRPr lang="en-US" sz="2900" b="1" kern="0" dirty="0" smtClean="0">
              <a:solidFill>
                <a:srgbClr val="D70022"/>
              </a:solidFill>
              <a:latin typeface="Calibri" pitchFamily="34" charset="0"/>
              <a:ea typeface="ＭＳ Ｐゴシック" pitchFamily="80" charset="-128"/>
              <a:cs typeface="Calibri" pitchFamily="34" charset="0"/>
            </a:endParaRPr>
          </a:p>
          <a:p>
            <a:pPr marL="228600" lvl="0" indent="-228600" eaLnBrk="0" fontAlgn="base" hangingPunct="0">
              <a:lnSpc>
                <a:spcPct val="120000"/>
              </a:lnSpc>
              <a:spcBef>
                <a:spcPts val="0"/>
              </a:spcBef>
              <a:buFontTx/>
              <a:buChar char="•"/>
              <a:defRPr/>
            </a:pPr>
            <a:endParaRPr lang="en-US" sz="2900" b="1" kern="0" dirty="0" smtClean="0">
              <a:solidFill>
                <a:srgbClr val="D70022"/>
              </a:solidFill>
              <a:latin typeface="Calibri" pitchFamily="34" charset="0"/>
              <a:ea typeface="ＭＳ Ｐゴシック" pitchFamily="80" charset="-128"/>
              <a:cs typeface="Calibri" pitchFamily="34" charset="0"/>
            </a:endParaRPr>
          </a:p>
          <a:p>
            <a:pPr marL="228600" lvl="0" indent="-228600" eaLnBrk="0" fontAlgn="base" hangingPunct="0">
              <a:lnSpc>
                <a:spcPct val="12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2900" b="1" kern="0" dirty="0" smtClean="0"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Application deadline for fall 2019 is May 1, 2019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900" b="1" kern="0" dirty="0" smtClean="0">
                <a:solidFill>
                  <a:srgbClr val="D70022"/>
                </a:solidFill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	</a:t>
            </a:r>
          </a:p>
          <a:p>
            <a:pPr marL="228600" lvl="0" indent="-228600" eaLnBrk="0" fontAlgn="base" hangingPunct="0">
              <a:lnSpc>
                <a:spcPct val="12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2900" b="1" kern="0" dirty="0" smtClean="0">
                <a:solidFill>
                  <a:srgbClr val="D70022"/>
                </a:solidFill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Required application materials:</a:t>
            </a:r>
          </a:p>
          <a:p>
            <a:pPr marL="628650" lvl="1" indent="-228600" eaLnBrk="0" fontAlgn="base" hangingPunct="0">
              <a:lnSpc>
                <a:spcPct val="12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2500" b="1" kern="0" dirty="0" smtClean="0">
                <a:solidFill>
                  <a:srgbClr val="D70022"/>
                </a:solidFill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One letters of recommendation</a:t>
            </a:r>
          </a:p>
          <a:p>
            <a:pPr marL="628650" lvl="1" indent="-228600" eaLnBrk="0" fontAlgn="base" hangingPunct="0">
              <a:lnSpc>
                <a:spcPct val="12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2500" b="1" kern="0" dirty="0" smtClean="0">
                <a:solidFill>
                  <a:srgbClr val="D70022"/>
                </a:solidFill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Unofficial transcripts (undergraduate and graduate)</a:t>
            </a:r>
          </a:p>
          <a:p>
            <a:pPr marL="628650" lvl="1" indent="-228600" eaLnBrk="0" fontAlgn="base" hangingPunct="0">
              <a:lnSpc>
                <a:spcPct val="12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2500" b="1" kern="0" dirty="0" smtClean="0">
                <a:solidFill>
                  <a:srgbClr val="D70022"/>
                </a:solidFill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Statement of Purpose</a:t>
            </a:r>
          </a:p>
          <a:p>
            <a:pPr marL="628650" lvl="1" indent="-228600" eaLnBrk="0" fontAlgn="base" hangingPunct="0">
              <a:lnSpc>
                <a:spcPct val="12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2500" b="1" kern="0" dirty="0"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GRE is not required for any student that receives their BS degree from an ABET accredited University in the </a:t>
            </a:r>
            <a:r>
              <a:rPr lang="en-US" sz="2500" b="1" kern="0" dirty="0" smtClean="0"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US with a GPA of 3.0+ with the exception of the Biomedical program.  GRE is required from all Biomedical applicants.</a:t>
            </a:r>
            <a:endParaRPr lang="en-US" sz="2500" b="1" kern="0" dirty="0">
              <a:latin typeface="Calibri" pitchFamily="34" charset="0"/>
              <a:ea typeface="ＭＳ Ｐゴシック" pitchFamily="80" charset="-128"/>
              <a:cs typeface="Calibri" pitchFamily="34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2900" b="1" kern="0" dirty="0" smtClean="0">
              <a:solidFill>
                <a:srgbClr val="D70022"/>
              </a:solidFill>
              <a:latin typeface="Calibri" pitchFamily="34" charset="0"/>
              <a:ea typeface="ＭＳ Ｐゴシック" pitchFamily="80" charset="-128"/>
              <a:cs typeface="Calibri" pitchFamily="34" charset="0"/>
            </a:endParaRPr>
          </a:p>
          <a:p>
            <a:pPr marL="0" lvl="0" indent="0" eaLnBrk="0" fontAlgn="base" hangingPunct="0">
              <a:spcAft>
                <a:spcPts val="1200"/>
              </a:spcAft>
              <a:buNone/>
              <a:defRPr/>
            </a:pPr>
            <a:endParaRPr lang="en-US" sz="2400" b="1" kern="0" dirty="0">
              <a:latin typeface="Calibri" pitchFamily="34" charset="0"/>
              <a:ea typeface="ＭＳ Ｐゴシック" pitchFamily="80" charset="-128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8"/>
          <a:stretch/>
        </p:blipFill>
        <p:spPr>
          <a:xfrm rot="5400000">
            <a:off x="-2431247" y="2431244"/>
            <a:ext cx="6863584" cy="2001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7"/>
          <a:stretch/>
        </p:blipFill>
        <p:spPr>
          <a:xfrm>
            <a:off x="138606" y="242758"/>
            <a:ext cx="1862488" cy="1047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7" y="5717381"/>
            <a:ext cx="1220726" cy="92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5000"/>
                <a:lumOff val="9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545" y="-12192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Important </a:t>
            </a:r>
            <a:r>
              <a:rPr lang="en-US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websites…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1093" y="1023669"/>
            <a:ext cx="695561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eaLnBrk="0" fontAlgn="base" hangingPunct="0">
              <a:spcAft>
                <a:spcPts val="1800"/>
              </a:spcAft>
              <a:buFontTx/>
              <a:buChar char="•"/>
            </a:pPr>
            <a:r>
              <a:rPr lang="en-US" sz="2400" b="1" kern="0" dirty="0" smtClean="0"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Online application:  </a:t>
            </a:r>
            <a:r>
              <a:rPr lang="en-US" sz="2400" b="1" kern="0" dirty="0" smtClean="0">
                <a:latin typeface="Calibri" pitchFamily="34" charset="0"/>
                <a:ea typeface="ＭＳ Ｐゴシック" pitchFamily="80" charset="-128"/>
                <a:cs typeface="Calibri" pitchFamily="34" charset="0"/>
                <a:hlinkClick r:id="rId2"/>
              </a:rPr>
              <a:t>http://grad.catalyst.uc.edu/apply</a:t>
            </a:r>
            <a:r>
              <a:rPr lang="en-US" sz="2400" b="1" kern="0" dirty="0" smtClean="0"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 </a:t>
            </a:r>
          </a:p>
          <a:p>
            <a:pPr marL="228600" lvl="0" indent="-228600" eaLnBrk="0" fontAlgn="base" hangingPunct="0">
              <a:spcAft>
                <a:spcPts val="1800"/>
              </a:spcAft>
              <a:buFontTx/>
              <a:buChar char="•"/>
            </a:pPr>
            <a:r>
              <a:rPr lang="en-US" sz="2400" b="1" kern="0" dirty="0" smtClean="0"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Information about College of Engineering and Applied Science </a:t>
            </a:r>
            <a:r>
              <a:rPr lang="en-US" sz="2400" b="1" kern="0" dirty="0" smtClean="0">
                <a:solidFill>
                  <a:srgbClr val="A50021"/>
                </a:solidFill>
                <a:latin typeface="Calibri" pitchFamily="34" charset="0"/>
                <a:ea typeface="ＭＳ Ｐゴシック" pitchFamily="80" charset="-128"/>
                <a:cs typeface="Calibri" pitchFamily="34" charset="0"/>
                <a:hlinkClick r:id="rId3"/>
              </a:rPr>
              <a:t>http</a:t>
            </a:r>
            <a:r>
              <a:rPr lang="en-US" sz="2400" b="1" kern="0" dirty="0">
                <a:solidFill>
                  <a:srgbClr val="A50021"/>
                </a:solidFill>
                <a:latin typeface="Calibri" pitchFamily="34" charset="0"/>
                <a:ea typeface="ＭＳ Ｐゴシック" pitchFamily="80" charset="-128"/>
                <a:cs typeface="Calibri" pitchFamily="34" charset="0"/>
                <a:hlinkClick r:id="rId3"/>
              </a:rPr>
              <a:t>://</a:t>
            </a:r>
            <a:r>
              <a:rPr lang="en-US" sz="2400" b="1" kern="0" dirty="0" smtClean="0">
                <a:solidFill>
                  <a:srgbClr val="A50021"/>
                </a:solidFill>
                <a:latin typeface="Calibri" pitchFamily="34" charset="0"/>
                <a:ea typeface="ＭＳ Ｐゴシック" pitchFamily="80" charset="-128"/>
                <a:cs typeface="Calibri" pitchFamily="34" charset="0"/>
                <a:hlinkClick r:id="rId3"/>
              </a:rPr>
              <a:t>www.ceas.uc.edu/Graduate_Studies.html</a:t>
            </a:r>
            <a:r>
              <a:rPr lang="en-US" sz="2400" b="1" kern="0" dirty="0" smtClean="0">
                <a:solidFill>
                  <a:srgbClr val="A50021"/>
                </a:solidFill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 </a:t>
            </a:r>
            <a:endParaRPr lang="en-US" sz="2400" b="1" kern="0" dirty="0">
              <a:solidFill>
                <a:srgbClr val="A50021"/>
              </a:solidFill>
              <a:latin typeface="Calibri" pitchFamily="34" charset="0"/>
              <a:ea typeface="ＭＳ Ｐゴシック" pitchFamily="80" charset="-128"/>
              <a:cs typeface="Calibri" pitchFamily="34" charset="0"/>
            </a:endParaRPr>
          </a:p>
          <a:p>
            <a:pPr marL="228600" lvl="0" indent="-228600" eaLnBrk="0" fontAlgn="base" hangingPunct="0">
              <a:spcAft>
                <a:spcPts val="1800"/>
              </a:spcAft>
              <a:buFontTx/>
              <a:buChar char="•"/>
            </a:pPr>
            <a:r>
              <a:rPr lang="en-US" sz="2400" b="1" kern="0" dirty="0" smtClean="0"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Information about UC Graduate School:  </a:t>
            </a:r>
            <a:r>
              <a:rPr lang="en-US" sz="2400" b="1" kern="0" dirty="0" smtClean="0">
                <a:latin typeface="Calibri" pitchFamily="34" charset="0"/>
                <a:ea typeface="ＭＳ Ｐゴシック" pitchFamily="80" charset="-128"/>
                <a:cs typeface="Calibri" pitchFamily="34" charset="0"/>
                <a:hlinkClick r:id="rId4"/>
              </a:rPr>
              <a:t>http://grad.uc.edu</a:t>
            </a:r>
            <a:endParaRPr lang="en-US" sz="2400" b="1" kern="0" dirty="0" smtClean="0">
              <a:latin typeface="Calibri" pitchFamily="34" charset="0"/>
              <a:ea typeface="ＭＳ Ｐゴシック" pitchFamily="80" charset="-128"/>
              <a:cs typeface="Calibri" pitchFamily="34" charset="0"/>
            </a:endParaRPr>
          </a:p>
          <a:p>
            <a:pPr marL="228600" lvl="0" indent="-228600" eaLnBrk="0" fontAlgn="base" hangingPunct="0">
              <a:buFontTx/>
              <a:buChar char="•"/>
            </a:pPr>
            <a:r>
              <a:rPr lang="en-US" sz="2400" b="1" kern="0" dirty="0" smtClean="0"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Graduate </a:t>
            </a:r>
            <a:r>
              <a:rPr lang="en-US" sz="2400" b="1" kern="0" dirty="0"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School </a:t>
            </a:r>
            <a:r>
              <a:rPr lang="en-US" sz="2400" b="1" kern="0" dirty="0" smtClean="0"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Handbook: </a:t>
            </a:r>
          </a:p>
          <a:p>
            <a:pPr lvl="1" indent="-227013" eaLnBrk="0" fontAlgn="base" hangingPunct="0">
              <a:spcAft>
                <a:spcPts val="1200"/>
              </a:spcAft>
            </a:pPr>
            <a:r>
              <a:rPr lang="en-US" sz="2400" b="1" u="sng" kern="0" dirty="0">
                <a:solidFill>
                  <a:srgbClr val="0000FF"/>
                </a:solidFill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https://grad.uc.edu/fac-staff/handbook.html </a:t>
            </a:r>
            <a:endParaRPr lang="en-US" sz="2400" b="1" u="sng" kern="0" dirty="0" smtClean="0">
              <a:solidFill>
                <a:srgbClr val="0000FF"/>
              </a:solidFill>
              <a:latin typeface="Calibri" pitchFamily="34" charset="0"/>
              <a:ea typeface="ＭＳ Ｐゴシック" pitchFamily="80" charset="-128"/>
              <a:cs typeface="Calibri" pitchFamily="34" charset="0"/>
            </a:endParaRPr>
          </a:p>
          <a:p>
            <a:pPr lvl="0" eaLnBrk="0" fontAlgn="base" hangingPunct="0">
              <a:lnSpc>
                <a:spcPct val="150000"/>
              </a:lnSpc>
              <a:spcAft>
                <a:spcPts val="1200"/>
              </a:spcAft>
            </a:pPr>
            <a:endParaRPr lang="en-US" b="1" kern="0" dirty="0">
              <a:solidFill>
                <a:srgbClr val="A50021"/>
              </a:solidFill>
              <a:latin typeface="Calibri" pitchFamily="34" charset="0"/>
              <a:ea typeface="ＭＳ Ｐゴシック" pitchFamily="80" charset="-128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8"/>
          <a:stretch/>
        </p:blipFill>
        <p:spPr>
          <a:xfrm rot="5400000">
            <a:off x="-2431247" y="2431244"/>
            <a:ext cx="6863584" cy="2001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7"/>
          <a:stretch/>
        </p:blipFill>
        <p:spPr>
          <a:xfrm>
            <a:off x="138606" y="242758"/>
            <a:ext cx="1862488" cy="1047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7" y="5717381"/>
            <a:ext cx="1220726" cy="92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5000"/>
                <a:lumOff val="9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533" y="1895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 more information…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1094" y="1866554"/>
            <a:ext cx="788014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eaLnBrk="0" fontAlgn="base" hangingPunct="0">
              <a:spcAft>
                <a:spcPts val="1800"/>
              </a:spcAft>
              <a:buFontTx/>
              <a:buChar char="•"/>
            </a:pPr>
            <a:r>
              <a:rPr lang="en-US" sz="2800" b="1" kern="0" dirty="0" smtClean="0"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Visit the CEAS table at the Graduate Fair </a:t>
            </a:r>
          </a:p>
          <a:p>
            <a:pPr marL="228600" lvl="0" indent="-228600" eaLnBrk="0" fontAlgn="base" hangingPunct="0">
              <a:spcAft>
                <a:spcPts val="1800"/>
              </a:spcAft>
              <a:buFontTx/>
              <a:buChar char="•"/>
            </a:pPr>
            <a:r>
              <a:rPr lang="en-US" sz="2800" b="1" kern="0" dirty="0" smtClean="0"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Handouts available for each program </a:t>
            </a:r>
          </a:p>
          <a:p>
            <a:pPr marL="228600" lvl="0" indent="-228600" eaLnBrk="0" fontAlgn="base" hangingPunct="0">
              <a:spcAft>
                <a:spcPts val="1800"/>
              </a:spcAft>
              <a:buFontTx/>
              <a:buChar char="•"/>
            </a:pPr>
            <a:r>
              <a:rPr lang="en-US" sz="2800" b="1" kern="0" dirty="0" smtClean="0"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Questions?  </a:t>
            </a:r>
          </a:p>
          <a:p>
            <a:pPr marL="228600" lvl="0" indent="-228600" eaLnBrk="0" fontAlgn="base" hangingPunct="0">
              <a:spcAft>
                <a:spcPts val="1800"/>
              </a:spcAft>
              <a:buFontTx/>
              <a:buChar char="•"/>
            </a:pPr>
            <a:r>
              <a:rPr lang="en-US" sz="2800" b="1" kern="0" dirty="0" smtClean="0"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Speak with one of our representatives at the Graduate Fair CEAS table.  </a:t>
            </a:r>
          </a:p>
          <a:p>
            <a:pPr lvl="0" eaLnBrk="0" fontAlgn="base" hangingPunct="0">
              <a:spcAft>
                <a:spcPts val="1200"/>
              </a:spcAft>
            </a:pPr>
            <a:r>
              <a:rPr lang="en-US" b="1" kern="0" dirty="0" smtClean="0"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 </a:t>
            </a:r>
          </a:p>
          <a:p>
            <a:pPr lvl="0" eaLnBrk="0" fontAlgn="base" hangingPunct="0">
              <a:spcAft>
                <a:spcPts val="1200"/>
              </a:spcAft>
            </a:pPr>
            <a:endParaRPr lang="en-US" b="1" kern="0" dirty="0">
              <a:solidFill>
                <a:srgbClr val="A50021"/>
              </a:solidFill>
              <a:latin typeface="Calibri" pitchFamily="34" charset="0"/>
              <a:ea typeface="ＭＳ Ｐゴシック" pitchFamily="80" charset="-128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8"/>
          <a:stretch/>
        </p:blipFill>
        <p:spPr>
          <a:xfrm rot="5400000">
            <a:off x="-2431247" y="2431244"/>
            <a:ext cx="6863584" cy="2001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7"/>
          <a:stretch/>
        </p:blipFill>
        <p:spPr>
          <a:xfrm>
            <a:off x="138606" y="242758"/>
            <a:ext cx="1862488" cy="1047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7" y="5717381"/>
            <a:ext cx="1220726" cy="92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47389" y="73290"/>
            <a:ext cx="8229600" cy="863046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Graduate Studies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Office </a:t>
            </a:r>
            <a:r>
              <a:rPr lang="en-US" sz="3200" b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Staff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pic>
        <p:nvPicPr>
          <p:cNvPr id="5" name="Picture 20" descr="Barbara_Carter_72res.jpg"/>
          <p:cNvPicPr>
            <a:picLocks noChangeAspect="1"/>
          </p:cNvPicPr>
          <p:nvPr/>
        </p:nvPicPr>
        <p:blipFill rotWithShape="1">
          <a:blip r:embed="rId3" cstate="print"/>
          <a:srcRect b="6476"/>
          <a:stretch/>
        </p:blipFill>
        <p:spPr bwMode="auto">
          <a:xfrm>
            <a:off x="1896451" y="5364003"/>
            <a:ext cx="731343" cy="102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51" y="1075682"/>
            <a:ext cx="720053" cy="96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1CA-F238-6E47-B3A4-46144BC551E1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9"/>
          <a:stretch/>
        </p:blipFill>
        <p:spPr>
          <a:xfrm>
            <a:off x="1890372" y="3168816"/>
            <a:ext cx="750516" cy="102080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32968" y="1029498"/>
            <a:ext cx="6511032" cy="5595892"/>
          </a:xfrm>
        </p:spPr>
        <p:txBody>
          <a:bodyPr>
            <a:normAutofit fontScale="77500" lnSpcReduction="20000"/>
          </a:bodyPr>
          <a:lstStyle/>
          <a:p>
            <a:pPr marL="228600" indent="-228600">
              <a:lnSpc>
                <a:spcPct val="120000"/>
              </a:lnSpc>
              <a:spcBef>
                <a:spcPts val="0"/>
              </a:spcBef>
            </a:pPr>
            <a:r>
              <a:rPr lang="en-US" sz="25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Dr. Frank M. </a:t>
            </a:r>
            <a:r>
              <a:rPr lang="en-US" sz="25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Gerner</a:t>
            </a:r>
            <a:endParaRPr lang="en-US" sz="25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Sr. Associate Dean for Graduate Studies</a:t>
            </a:r>
          </a:p>
          <a:p>
            <a:pPr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Professor of Mechanical </a:t>
            </a:r>
            <a:r>
              <a:rPr lang="en-US" sz="2100" b="1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Engineering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MEng Programs</a:t>
            </a:r>
            <a:r>
              <a:rPr lang="en-US" sz="26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______________________________</a:t>
            </a:r>
            <a:endParaRPr lang="en-US" sz="21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Mr. Eugene Rutz</a:t>
            </a:r>
          </a:p>
          <a:p>
            <a:pPr marL="8001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sz="21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Director Academic</a:t>
            </a:r>
          </a:p>
          <a:p>
            <a:pPr marL="8001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sz="21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Manager, MEng programs</a:t>
            </a:r>
          </a:p>
          <a:p>
            <a:pPr marL="457200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228600" indent="-228600">
              <a:lnSpc>
                <a:spcPct val="120000"/>
              </a:lnSpc>
              <a:spcBef>
                <a:spcPts val="0"/>
              </a:spcBef>
            </a:pPr>
            <a:r>
              <a:rPr lang="en-US" sz="25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Ms</a:t>
            </a:r>
            <a:r>
              <a:rPr lang="en-US" sz="25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Julie </a:t>
            </a:r>
            <a:r>
              <a:rPr lang="en-US" sz="25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Steimle</a:t>
            </a:r>
            <a:endParaRPr lang="en-US" sz="25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rgbClr val="C00000"/>
                </a:solidFill>
              </a:rPr>
              <a:t>Assistant Director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rgbClr val="C00000"/>
                </a:solidFill>
              </a:rPr>
              <a:t>MEng </a:t>
            </a:r>
            <a:r>
              <a:rPr lang="en-US" sz="2100" b="1" dirty="0">
                <a:solidFill>
                  <a:srgbClr val="C00000"/>
                </a:solidFill>
              </a:rPr>
              <a:t>for all </a:t>
            </a:r>
            <a:r>
              <a:rPr lang="en-US" sz="2100" b="1" dirty="0" smtClean="0">
                <a:solidFill>
                  <a:srgbClr val="C00000"/>
                </a:solidFill>
              </a:rPr>
              <a:t>Departments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 b="1" dirty="0">
              <a:solidFill>
                <a:srgbClr val="A50021"/>
              </a:solidFill>
              <a:latin typeface="Calibri" pitchFamily="34" charset="0"/>
              <a:cs typeface="Calibri" pitchFamily="34" charset="0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MS &amp; PhD Programs______________ ______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</a:pPr>
            <a:r>
              <a:rPr lang="en-US" sz="25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Ms</a:t>
            </a:r>
            <a:r>
              <a:rPr lang="en-US" sz="25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5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Julie Muenchen</a:t>
            </a:r>
            <a:endParaRPr lang="en-US" sz="25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rgbClr val="A50021"/>
                </a:solidFill>
              </a:rPr>
              <a:t>Director Academics – Graduate Studies Office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A50021"/>
                </a:solidFill>
              </a:rPr>
              <a:t>Aerospace </a:t>
            </a:r>
            <a:r>
              <a:rPr lang="en-US" sz="2100" b="1" dirty="0" smtClean="0">
                <a:solidFill>
                  <a:srgbClr val="A50021"/>
                </a:solidFill>
              </a:rPr>
              <a:t>Eng., </a:t>
            </a:r>
            <a:r>
              <a:rPr lang="en-US" sz="2100" b="1" dirty="0">
                <a:solidFill>
                  <a:srgbClr val="A50021"/>
                </a:solidFill>
              </a:rPr>
              <a:t>Civil </a:t>
            </a:r>
            <a:r>
              <a:rPr lang="en-US" sz="2100" b="1" dirty="0" smtClean="0">
                <a:solidFill>
                  <a:srgbClr val="A50021"/>
                </a:solidFill>
              </a:rPr>
              <a:t>Eng., </a:t>
            </a:r>
            <a:r>
              <a:rPr lang="en-US" sz="2100" b="1" dirty="0">
                <a:solidFill>
                  <a:srgbClr val="A50021"/>
                </a:solidFill>
              </a:rPr>
              <a:t>Electrical </a:t>
            </a:r>
            <a:r>
              <a:rPr lang="en-US" sz="2100" b="1" dirty="0" smtClean="0">
                <a:solidFill>
                  <a:srgbClr val="A50021"/>
                </a:solidFill>
              </a:rPr>
              <a:t>Eng. </a:t>
            </a:r>
            <a:r>
              <a:rPr lang="en-US" sz="2100" b="1" dirty="0">
                <a:solidFill>
                  <a:srgbClr val="A50021"/>
                </a:solidFill>
              </a:rPr>
              <a:t>and Computing Sciences  </a:t>
            </a:r>
            <a:endParaRPr lang="en-US" sz="2100" b="1" dirty="0" smtClean="0">
              <a:solidFill>
                <a:srgbClr val="A50021"/>
              </a:solidFill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 b="1" dirty="0">
              <a:solidFill>
                <a:srgbClr val="A5002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Ms</a:t>
            </a:r>
            <a:r>
              <a:rPr lang="en-US" sz="25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5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Barb Carter</a:t>
            </a:r>
            <a:endParaRPr lang="en-US" sz="25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rgbClr val="A50021"/>
                </a:solidFill>
              </a:rPr>
              <a:t>Assistant Director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rgbClr val="A50021"/>
                </a:solidFill>
              </a:rPr>
              <a:t>Biomedical, Chemical, Environmental, Material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rgbClr val="A50021"/>
                </a:solidFill>
              </a:rPr>
              <a:t>and Mechanical Engineering</a:t>
            </a:r>
            <a:endParaRPr lang="en-US" sz="21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ts val="1800"/>
              </a:lnSpc>
              <a:spcBef>
                <a:spcPts val="600"/>
              </a:spcBef>
            </a:pPr>
            <a:endParaRPr lang="en-US" sz="1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://webcentral.uc.edu/eprof/media/repository/0023RutzEugene89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54" y="2201327"/>
            <a:ext cx="742634" cy="97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Julie_Muenchen_72res.jpg"/>
          <p:cNvPicPr>
            <a:picLocks noChangeAspect="1"/>
          </p:cNvPicPr>
          <p:nvPr/>
        </p:nvPicPr>
        <p:blipFill rotWithShape="1">
          <a:blip r:embed="rId7" cstate="print"/>
          <a:srcRect b="4196"/>
          <a:stretch/>
        </p:blipFill>
        <p:spPr bwMode="auto">
          <a:xfrm>
            <a:off x="1902564" y="4301688"/>
            <a:ext cx="743100" cy="106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7" y="5717381"/>
            <a:ext cx="1220726" cy="9223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8"/>
          <a:stretch/>
        </p:blipFill>
        <p:spPr>
          <a:xfrm rot="5400000">
            <a:off x="-2541776" y="2527390"/>
            <a:ext cx="6863584" cy="17800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7"/>
          <a:stretch/>
        </p:blipFill>
        <p:spPr>
          <a:xfrm>
            <a:off x="28879" y="228373"/>
            <a:ext cx="1862488" cy="10470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6" y="5702996"/>
            <a:ext cx="1220726" cy="92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136" y="0"/>
            <a:ext cx="8414863" cy="6866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9360" y="2129670"/>
            <a:ext cx="6394545" cy="3056374"/>
          </a:xfrm>
          <a:prstGeom prst="rect">
            <a:avLst/>
          </a:prstGeom>
        </p:spPr>
      </p:pic>
      <p:pic>
        <p:nvPicPr>
          <p:cNvPr id="9" name="Picture 8" descr="push pin r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14527" y="1271792"/>
            <a:ext cx="576742" cy="819431"/>
          </a:xfrm>
          <a:prstGeom prst="rect">
            <a:avLst/>
          </a:prstGeom>
          <a:ln>
            <a:noFill/>
          </a:ln>
          <a:effectLst>
            <a:outerShdw blurRad="95250" dist="279400" dir="2700000" sx="89000" sy="89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183130" y="1374290"/>
            <a:ext cx="5465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cap="all" dirty="0" smtClean="0">
                <a:ln w="1905"/>
                <a:solidFill>
                  <a:srgbClr val="D700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Engineering Facilities</a:t>
            </a:r>
            <a:endParaRPr lang="en-US" sz="3600" b="1" i="1" cap="all" dirty="0">
              <a:ln w="1905"/>
              <a:solidFill>
                <a:srgbClr val="D7002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88434" y="5183744"/>
            <a:ext cx="1820694" cy="841310"/>
            <a:chOff x="7172660" y="445775"/>
            <a:chExt cx="1820694" cy="841310"/>
          </a:xfrm>
        </p:grpSpPr>
        <p:pic>
          <p:nvPicPr>
            <p:cNvPr id="12" name="Picture 11" descr="CEAS myriad ital-wht.png"/>
            <p:cNvPicPr>
              <a:picLocks noChangeAspect="1"/>
            </p:cNvPicPr>
            <p:nvPr/>
          </p:nvPicPr>
          <p:blipFill>
            <a:blip r:embed="rId6" cstate="screen">
              <a:alphaModFix amt="9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4051" y="445775"/>
              <a:ext cx="1490691" cy="68899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172660" y="825420"/>
              <a:ext cx="1820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Myriad Pro"/>
                  <a:cs typeface="Myriad Pro"/>
                </a:rPr>
                <a:t>at a glance</a:t>
              </a:r>
              <a:endPara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yriad Pro"/>
                <a:cs typeface="Myriad Pro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99360" y="5444065"/>
            <a:ext cx="48437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More than </a:t>
            </a:r>
            <a:r>
              <a:rPr lang="en-US" sz="2000" b="1" i="1" dirty="0" smtClean="0"/>
              <a:t> 900,000 square feet</a:t>
            </a:r>
            <a:endParaRPr lang="en-US" sz="2000" b="1" i="1" dirty="0"/>
          </a:p>
          <a:p>
            <a:pPr>
              <a:buClr>
                <a:srgbClr val="D7002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 smtClean="0"/>
              <a:t> Teaching </a:t>
            </a:r>
            <a:r>
              <a:rPr lang="en-US" sz="2000" b="1" dirty="0"/>
              <a:t>Spaces</a:t>
            </a:r>
          </a:p>
          <a:p>
            <a:pPr>
              <a:buClr>
                <a:srgbClr val="D7002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 smtClean="0"/>
              <a:t> Interdisciplinary </a:t>
            </a:r>
            <a:r>
              <a:rPr lang="en-US" sz="2000" b="1" dirty="0"/>
              <a:t>Laboratories</a:t>
            </a:r>
          </a:p>
          <a:p>
            <a:pPr>
              <a:buClr>
                <a:srgbClr val="D7002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 smtClean="0"/>
              <a:t> Research </a:t>
            </a:r>
            <a:r>
              <a:rPr lang="en-US" sz="2000" b="1" dirty="0"/>
              <a:t>Facilities</a:t>
            </a:r>
          </a:p>
          <a:p>
            <a:endParaRPr lang="en-US" dirty="0"/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6632448" y="63807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8"/>
          <a:stretch/>
        </p:blipFill>
        <p:spPr>
          <a:xfrm rot="5400000">
            <a:off x="-2431247" y="2431244"/>
            <a:ext cx="6863584" cy="20010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7"/>
          <a:stretch/>
        </p:blipFill>
        <p:spPr>
          <a:xfrm>
            <a:off x="138606" y="242758"/>
            <a:ext cx="1862488" cy="10470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4" t="22986" r="45514" b="31980"/>
          <a:stretch/>
        </p:blipFill>
        <p:spPr>
          <a:xfrm>
            <a:off x="0" y="3393674"/>
            <a:ext cx="2001094" cy="34699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7" y="5717381"/>
            <a:ext cx="1220726" cy="92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66340" y="445774"/>
            <a:ext cx="7287057" cy="2742259"/>
          </a:xfrm>
          <a:prstGeom prst="rect">
            <a:avLst/>
          </a:prstGeom>
          <a:gradFill flip="none" rotWithShape="1">
            <a:gsLst>
              <a:gs pos="0">
                <a:srgbClr val="31669C">
                  <a:alpha val="68000"/>
                </a:srgbClr>
              </a:gs>
              <a:gs pos="42000">
                <a:schemeClr val="accent1">
                  <a:lumMod val="40000"/>
                  <a:lumOff val="60000"/>
                </a:schemeClr>
              </a:gs>
            </a:gsLst>
            <a:lin ang="57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EASfreshmanclass-2013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5629" y="1492804"/>
            <a:ext cx="7327768" cy="5373608"/>
          </a:xfrm>
          <a:prstGeom prst="rect">
            <a:avLst/>
          </a:prstGeom>
        </p:spPr>
      </p:pic>
      <p:pic>
        <p:nvPicPr>
          <p:cNvPr id="2" name="Picture 1" descr="1109CollegeDay0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906" y="0"/>
            <a:ext cx="8803053" cy="686641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04624" y="1092726"/>
            <a:ext cx="7124616" cy="19302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baseline="-700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~</a:t>
            </a:r>
            <a:r>
              <a:rPr lang="en-US" sz="24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180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faculty members </a:t>
            </a:r>
          </a:p>
          <a:p>
            <a:pPr marL="0" indent="0">
              <a:buNone/>
            </a:pPr>
            <a:r>
              <a:rPr lang="en-US" sz="2400" b="1" baseline="-7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~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4,500 undergraduate students </a:t>
            </a:r>
            <a:endParaRPr lang="en-US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baseline="-7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~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1,200 graduate students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|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3:2 MS/PhD ratio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39005" y="368015"/>
            <a:ext cx="1820694" cy="841310"/>
            <a:chOff x="7172660" y="445775"/>
            <a:chExt cx="1820694" cy="841310"/>
          </a:xfrm>
        </p:grpSpPr>
        <p:pic>
          <p:nvPicPr>
            <p:cNvPr id="14" name="Picture 13" descr="CEAS myriad ital-wht.png"/>
            <p:cNvPicPr>
              <a:picLocks noChangeAspect="1"/>
            </p:cNvPicPr>
            <p:nvPr/>
          </p:nvPicPr>
          <p:blipFill>
            <a:blip r:embed="rId4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4051" y="445775"/>
              <a:ext cx="1490691" cy="68899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172660" y="825420"/>
              <a:ext cx="1820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>
                      <a:alpha val="35000"/>
                    </a:schemeClr>
                  </a:solidFill>
                  <a:latin typeface="Myriad Pro"/>
                  <a:cs typeface="Myriad Pro"/>
                </a:rPr>
                <a:t>at a glance</a:t>
              </a:r>
              <a:endParaRPr lang="en-US" sz="2400" i="1" dirty="0">
                <a:solidFill>
                  <a:schemeClr val="bg1">
                    <a:alpha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36080" y="6356350"/>
            <a:ext cx="2133600" cy="365125"/>
          </a:xfrm>
        </p:spPr>
        <p:txBody>
          <a:bodyPr/>
          <a:lstStyle/>
          <a:p>
            <a:fld id="{286FA1CA-F238-6E47-B3A4-46144BC551E1}" type="slidenum">
              <a:rPr lang="en-US" smtClean="0"/>
              <a:t>4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8"/>
          <a:stretch/>
        </p:blipFill>
        <p:spPr>
          <a:xfrm rot="5400000">
            <a:off x="-2431247" y="2431244"/>
            <a:ext cx="6863584" cy="20010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7"/>
          <a:stretch/>
        </p:blipFill>
        <p:spPr>
          <a:xfrm>
            <a:off x="138606" y="242758"/>
            <a:ext cx="1862488" cy="10470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4" t="22986" r="45514" b="31980"/>
          <a:stretch/>
        </p:blipFill>
        <p:spPr>
          <a:xfrm>
            <a:off x="0" y="3393674"/>
            <a:ext cx="2001094" cy="34699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7" y="5717381"/>
            <a:ext cx="1220726" cy="92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mpus_07.jpg"/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094" y="0"/>
            <a:ext cx="7626314" cy="686641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83311" y="126832"/>
            <a:ext cx="1820694" cy="841310"/>
            <a:chOff x="7172660" y="445775"/>
            <a:chExt cx="1820694" cy="841310"/>
          </a:xfrm>
        </p:grpSpPr>
        <p:pic>
          <p:nvPicPr>
            <p:cNvPr id="10" name="Picture 9" descr="CEAS myriad ital-wht.png"/>
            <p:cNvPicPr>
              <a:picLocks noChangeAspect="1"/>
            </p:cNvPicPr>
            <p:nvPr/>
          </p:nvPicPr>
          <p:blipFill>
            <a:blip r:embed="rId4" cstate="screen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4051" y="445775"/>
              <a:ext cx="1490691" cy="68899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172660" y="825420"/>
              <a:ext cx="1820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>
                      <a:alpha val="84000"/>
                    </a:schemeClr>
                  </a:solidFill>
                  <a:latin typeface="Myriad Pro"/>
                  <a:cs typeface="Myriad Pro"/>
                </a:rPr>
                <a:t>at a glance</a:t>
              </a:r>
              <a:endParaRPr lang="en-US" sz="2400" i="1" dirty="0">
                <a:solidFill>
                  <a:schemeClr val="bg1">
                    <a:alpha val="84000"/>
                  </a:schemeClr>
                </a:solidFill>
                <a:latin typeface="Myriad Pro"/>
                <a:cs typeface="Myriad Pro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357" y="305652"/>
            <a:ext cx="4763733" cy="1020341"/>
          </a:xfrm>
        </p:spPr>
        <p:txBody>
          <a:bodyPr>
            <a:noAutofit/>
          </a:bodyPr>
          <a:lstStyle/>
          <a:p>
            <a:pPr algn="l">
              <a:lnSpc>
                <a:spcPts val="3800"/>
              </a:lnSpc>
            </a:pPr>
            <a:r>
              <a:rPr lang="en-US" sz="4000" b="1" spc="270" dirty="0" smtClean="0">
                <a:solidFill>
                  <a:srgbClr val="D70022"/>
                </a:solidFill>
                <a:latin typeface="+mn-lt"/>
              </a:rPr>
              <a:t>DEGREES</a:t>
            </a:r>
            <a:r>
              <a:rPr lang="en-US" sz="4000" b="1" dirty="0" smtClean="0">
                <a:solidFill>
                  <a:srgbClr val="D70022"/>
                </a:solidFill>
                <a:latin typeface="+mn-lt"/>
              </a:rPr>
              <a:t> OFFERED</a:t>
            </a:r>
            <a:endParaRPr lang="en-US" sz="4000" b="1" dirty="0">
              <a:solidFill>
                <a:srgbClr val="D7002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858" y="1157731"/>
            <a:ext cx="7576201" cy="5155401"/>
          </a:xfrm>
        </p:spPr>
        <p:txBody>
          <a:bodyPr>
            <a:normAutofit/>
          </a:bodyPr>
          <a:lstStyle/>
          <a:p>
            <a:pPr>
              <a:buClr>
                <a:srgbClr val="D7002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400" b="1" dirty="0" smtClean="0"/>
              <a:t>Master of Engineering (MEng)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D7002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 smtClean="0"/>
              <a:t>Can be completed in one year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D7002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 smtClean="0"/>
              <a:t>Total 30 credit hours:  24-27 course credit hours plus 3-6 credit hours of capstone</a:t>
            </a:r>
          </a:p>
          <a:p>
            <a:pPr>
              <a:spcBef>
                <a:spcPts val="24"/>
              </a:spcBef>
              <a:buClr>
                <a:srgbClr val="D7002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400" b="1" dirty="0" smtClean="0"/>
              <a:t>Master of Science (MS)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D7002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 smtClean="0"/>
              <a:t>Can be completed in 2-3+ years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D7002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 smtClean="0"/>
              <a:t>Total 30 credit hours:  18-21 course credit hours, 9-12 research credit hours, written thesis</a:t>
            </a:r>
          </a:p>
          <a:p>
            <a:pPr>
              <a:buClr>
                <a:srgbClr val="D7002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400" b="1" dirty="0" smtClean="0"/>
              <a:t>Doctoral (PhD)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D7002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 smtClean="0"/>
              <a:t>Can be completed in 4-5+ years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D7002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 smtClean="0"/>
              <a:t>Total 90 credit hours (post-BS):  min 30 course credit hours, min 58 thesis research credit hours, written dissertation</a:t>
            </a:r>
          </a:p>
          <a:p>
            <a:pPr lvl="1">
              <a:spcBef>
                <a:spcPts val="0"/>
              </a:spcBef>
              <a:buClr>
                <a:srgbClr val="D7002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 smtClean="0"/>
              <a:t>Total 60 credit hours (post-MS):  min 18 course credit hours, min 42 research credit hours, written dissertation</a:t>
            </a:r>
          </a:p>
          <a:p>
            <a:pPr marL="0" indent="0">
              <a:lnSpc>
                <a:spcPts val="1200"/>
              </a:lnSpc>
              <a:buClr>
                <a:srgbClr val="D70022"/>
              </a:buClr>
              <a:buSzPct val="120000"/>
              <a:buNone/>
            </a:pPr>
            <a:endParaRPr lang="en-US" sz="2400" b="1" dirty="0" smtClean="0"/>
          </a:p>
          <a:p>
            <a:pPr marL="0" indent="0">
              <a:buClr>
                <a:srgbClr val="D70022"/>
              </a:buClr>
              <a:buSzPct val="120000"/>
              <a:buNone/>
            </a:pPr>
            <a:endParaRPr lang="en-US" sz="16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8"/>
          <a:stretch/>
        </p:blipFill>
        <p:spPr>
          <a:xfrm rot="5400000">
            <a:off x="-2431247" y="2431244"/>
            <a:ext cx="6863584" cy="20010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7"/>
          <a:stretch/>
        </p:blipFill>
        <p:spPr>
          <a:xfrm>
            <a:off x="138606" y="242758"/>
            <a:ext cx="1862488" cy="10470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4" t="22986" r="45514" b="31980"/>
          <a:stretch/>
        </p:blipFill>
        <p:spPr>
          <a:xfrm>
            <a:off x="0" y="3393674"/>
            <a:ext cx="2001094" cy="34699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7" y="5717381"/>
            <a:ext cx="1220726" cy="92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mpus_07.jpg"/>
          <p:cNvPicPr>
            <a:picLocks noChangeAspect="1"/>
          </p:cNvPicPr>
          <p:nvPr/>
        </p:nvPicPr>
        <p:blipFill rotWithShape="1">
          <a:blip r:embed="rId2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2485" y="-39532"/>
            <a:ext cx="7626314" cy="686641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83311" y="126832"/>
            <a:ext cx="1820694" cy="841310"/>
            <a:chOff x="7172660" y="445775"/>
            <a:chExt cx="1820694" cy="841310"/>
          </a:xfrm>
        </p:grpSpPr>
        <p:pic>
          <p:nvPicPr>
            <p:cNvPr id="10" name="Picture 9" descr="CEAS myriad ital-wht.png"/>
            <p:cNvPicPr>
              <a:picLocks noChangeAspect="1"/>
            </p:cNvPicPr>
            <p:nvPr/>
          </p:nvPicPr>
          <p:blipFill>
            <a:blip r:embed="rId3" cstate="screen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4051" y="445775"/>
              <a:ext cx="1490691" cy="68899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172660" y="825420"/>
              <a:ext cx="1820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>
                      <a:alpha val="84000"/>
                    </a:schemeClr>
                  </a:solidFill>
                  <a:latin typeface="Myriad Pro"/>
                  <a:cs typeface="Myriad Pro"/>
                </a:rPr>
                <a:t>at a glance</a:t>
              </a:r>
              <a:endParaRPr lang="en-US" sz="2400" i="1" dirty="0">
                <a:solidFill>
                  <a:schemeClr val="bg1">
                    <a:alpha val="84000"/>
                  </a:schemeClr>
                </a:solidFill>
                <a:latin typeface="Myriad Pro"/>
                <a:cs typeface="Myriad Pro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357" y="506477"/>
            <a:ext cx="4763733" cy="1020341"/>
          </a:xfrm>
        </p:spPr>
        <p:txBody>
          <a:bodyPr>
            <a:noAutofit/>
          </a:bodyPr>
          <a:lstStyle/>
          <a:p>
            <a:pPr algn="l">
              <a:lnSpc>
                <a:spcPts val="3800"/>
              </a:lnSpc>
            </a:pPr>
            <a:r>
              <a:rPr lang="en-US" sz="4000" b="1" dirty="0" smtClean="0">
                <a:solidFill>
                  <a:srgbClr val="D70022"/>
                </a:solidFill>
              </a:rPr>
              <a:t>Distance Learning</a:t>
            </a:r>
            <a:endParaRPr lang="en-US" sz="4000" b="1" dirty="0">
              <a:solidFill>
                <a:srgbClr val="D7002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61" y="1264658"/>
            <a:ext cx="7142908" cy="5096825"/>
          </a:xfrm>
        </p:spPr>
        <p:txBody>
          <a:bodyPr>
            <a:normAutofit/>
          </a:bodyPr>
          <a:lstStyle/>
          <a:p>
            <a:pPr marL="0" indent="0">
              <a:lnSpc>
                <a:spcPts val="1200"/>
              </a:lnSpc>
              <a:buClr>
                <a:srgbClr val="D70022"/>
              </a:buClr>
              <a:buSzPct val="120000"/>
              <a:buNone/>
            </a:pPr>
            <a:endParaRPr lang="en-US" sz="2400" b="1" dirty="0" smtClean="0"/>
          </a:p>
          <a:p>
            <a:pPr marL="0" indent="0">
              <a:buClr>
                <a:srgbClr val="D70022"/>
              </a:buClr>
              <a:buSzPct val="120000"/>
              <a:buNone/>
            </a:pPr>
            <a:r>
              <a:rPr lang="en-US" sz="2800" b="1" dirty="0" smtClean="0"/>
              <a:t>Master of Engineering – Online Program</a:t>
            </a:r>
          </a:p>
          <a:p>
            <a:pPr>
              <a:buClr>
                <a:srgbClr val="D70022"/>
              </a:buClr>
              <a:buSzPct val="120000"/>
            </a:pPr>
            <a:r>
              <a:rPr lang="en-US" sz="2400" dirty="0" smtClean="0"/>
              <a:t>Designed to allow working professionals the opportunity to get a graduate degree</a:t>
            </a:r>
          </a:p>
          <a:p>
            <a:pPr>
              <a:buClr>
                <a:srgbClr val="D70022"/>
              </a:buClr>
              <a:buSzPct val="120000"/>
            </a:pPr>
            <a:r>
              <a:rPr lang="en-US" sz="2400" dirty="0" smtClean="0"/>
              <a:t>All courses online; students do not need to come to campus</a:t>
            </a:r>
          </a:p>
          <a:p>
            <a:pPr>
              <a:buClr>
                <a:srgbClr val="D70022"/>
              </a:buClr>
              <a:buSzPct val="120000"/>
            </a:pPr>
            <a:r>
              <a:rPr lang="en-US" sz="2400" dirty="0" smtClean="0"/>
              <a:t>Two courses offered each term; complete the degree in 5 semesters</a:t>
            </a:r>
          </a:p>
          <a:p>
            <a:pPr>
              <a:buClr>
                <a:srgbClr val="D70022"/>
              </a:buClr>
              <a:buSzPct val="120000"/>
            </a:pPr>
            <a:r>
              <a:rPr lang="en-US" sz="2400" dirty="0" smtClean="0"/>
              <a:t>Same admission requirements and degree requirements as in-person program</a:t>
            </a:r>
          </a:p>
          <a:p>
            <a:pPr>
              <a:buClr>
                <a:srgbClr val="D70022"/>
              </a:buClr>
              <a:buSzPct val="120000"/>
            </a:pPr>
            <a:r>
              <a:rPr lang="en-US" sz="2400" dirty="0" smtClean="0"/>
              <a:t>Available in Mechanical Engineering and Electrical Engineering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8"/>
          <a:stretch/>
        </p:blipFill>
        <p:spPr>
          <a:xfrm rot="5400000">
            <a:off x="-2431248" y="2431245"/>
            <a:ext cx="6863586" cy="2001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7"/>
          <a:stretch/>
        </p:blipFill>
        <p:spPr>
          <a:xfrm>
            <a:off x="138606" y="242758"/>
            <a:ext cx="1862488" cy="10470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4" t="22986" r="45514" b="31980"/>
          <a:stretch/>
        </p:blipFill>
        <p:spPr>
          <a:xfrm>
            <a:off x="-3" y="3356970"/>
            <a:ext cx="2001094" cy="34699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7" y="5717381"/>
            <a:ext cx="1220726" cy="92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84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b="1" u="sng" dirty="0" smtClean="0">
                <a:solidFill>
                  <a:srgbClr val="C00000"/>
                </a:solidFill>
              </a:rPr>
              <a:t>Why Get A Graduate Degree</a:t>
            </a:r>
            <a:endParaRPr lang="en-US" sz="35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1CA-F238-6E47-B3A4-46144BC551E1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99" y="1647825"/>
            <a:ext cx="6832232" cy="386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WeEngBett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87" y="662257"/>
            <a:ext cx="1302612" cy="911333"/>
          </a:xfrm>
          <a:prstGeom prst="rect">
            <a:avLst/>
          </a:prstGeom>
        </p:spPr>
      </p:pic>
      <p:pic>
        <p:nvPicPr>
          <p:cNvPr id="9" name="Picture 8" descr="UC logo Primary white 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93" y="6011737"/>
            <a:ext cx="1075701" cy="475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8"/>
          <a:stretch/>
        </p:blipFill>
        <p:spPr>
          <a:xfrm rot="5400000">
            <a:off x="-2431247" y="2431244"/>
            <a:ext cx="6863584" cy="2001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7"/>
          <a:stretch/>
        </p:blipFill>
        <p:spPr>
          <a:xfrm>
            <a:off x="138606" y="242758"/>
            <a:ext cx="1862488" cy="1047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7" y="5717381"/>
            <a:ext cx="1220726" cy="92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3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5000"/>
                <a:lumOff val="9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780" y="274638"/>
            <a:ext cx="6494019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Program Costs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1CA-F238-6E47-B3A4-46144BC551E1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331537"/>
              </p:ext>
            </p:extLst>
          </p:nvPr>
        </p:nvGraphicFramePr>
        <p:xfrm>
          <a:off x="2121409" y="1586385"/>
          <a:ext cx="6827519" cy="4700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8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06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34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251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4959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Full Time Cost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Per </a:t>
                      </a:r>
                      <a:r>
                        <a:rPr lang="en-US" sz="2000" dirty="0">
                          <a:effectLst/>
                        </a:rPr>
                        <a:t>Academic Semester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4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</a:rPr>
                        <a:t>TOTAL COST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</a:rPr>
                        <a:t>ALL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</a:rPr>
                        <a:t>--------------------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Tuition/Fees/Health </a:t>
                      </a:r>
                      <a:r>
                        <a:rPr lang="en-US" sz="1300" dirty="0">
                          <a:effectLst/>
                        </a:rPr>
                        <a:t>Insurance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Student </a:t>
                      </a:r>
                      <a:endParaRPr lang="en-US" sz="13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</a:rPr>
                        <a:t>Out </a:t>
                      </a:r>
                      <a:r>
                        <a:rPr lang="en-US" sz="1300" b="1" dirty="0">
                          <a:effectLst/>
                        </a:rPr>
                        <a:t>of Pocket </a:t>
                      </a:r>
                      <a:r>
                        <a:rPr lang="en-US" sz="1300" b="1" dirty="0" smtClean="0">
                          <a:effectLst/>
                        </a:rPr>
                        <a:t>Costs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</a:rPr>
                        <a:t>---------------------------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After </a:t>
                      </a:r>
                      <a:r>
                        <a:rPr lang="en-US" sz="1300" dirty="0">
                          <a:effectLst/>
                        </a:rPr>
                        <a:t>T</a:t>
                      </a:r>
                      <a:r>
                        <a:rPr lang="en-US" sz="1300" dirty="0" smtClean="0">
                          <a:effectLst/>
                        </a:rPr>
                        <a:t>uition Scholarship Award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Student </a:t>
                      </a:r>
                      <a:endParaRPr lang="en-US" sz="13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</a:rPr>
                        <a:t>Out </a:t>
                      </a:r>
                      <a:r>
                        <a:rPr lang="en-US" sz="1300" b="1" dirty="0">
                          <a:effectLst/>
                        </a:rPr>
                        <a:t>of Pocket </a:t>
                      </a:r>
                      <a:r>
                        <a:rPr lang="en-US" sz="1300" b="1" dirty="0" smtClean="0">
                          <a:effectLst/>
                        </a:rPr>
                        <a:t>Cost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</a:rPr>
                        <a:t>---------------------------</a:t>
                      </a:r>
                      <a:endParaRPr lang="en-US" sz="1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</a:t>
                      </a:r>
                      <a:r>
                        <a:rPr lang="en-US" sz="1300" dirty="0" smtClean="0">
                          <a:effectLst/>
                        </a:rPr>
                        <a:t>fter </a:t>
                      </a:r>
                      <a:r>
                        <a:rPr lang="en-US" sz="1300" dirty="0">
                          <a:effectLst/>
                        </a:rPr>
                        <a:t>Tuition Scholarship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and GA </a:t>
                      </a:r>
                      <a:r>
                        <a:rPr lang="en-US" sz="1300" dirty="0" smtClean="0">
                          <a:effectLst/>
                        </a:rPr>
                        <a:t>Tuition </a:t>
                      </a:r>
                      <a:r>
                        <a:rPr lang="en-US" sz="1300" dirty="0">
                          <a:effectLst/>
                        </a:rPr>
                        <a:t>scholarship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4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MS &amp; PhD </a:t>
                      </a:r>
                      <a:endParaRPr lang="en-US" sz="13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In-State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$8,970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$4,259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$377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MS &amp; PhD </a:t>
                      </a:r>
                      <a:endParaRPr lang="en-US" sz="13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Non Resident U.S.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$14,841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$4259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$377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01" marR="65401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8110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 &amp; PhD </a:t>
                      </a:r>
                    </a:p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Resident Intl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$14,966</a:t>
                      </a:r>
                    </a:p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$4,384</a:t>
                      </a:r>
                    </a:p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$502</a:t>
                      </a:r>
                    </a:p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01" marR="65401" marT="0" marB="0"/>
                </a:tc>
              </a:tr>
              <a:tr h="21266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4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MEng </a:t>
                      </a:r>
                      <a:endParaRPr lang="en-US" sz="13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In-State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$8,970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$</a:t>
                      </a:r>
                      <a:r>
                        <a:rPr lang="en-US" sz="1300" b="1" dirty="0" smtClean="0">
                          <a:effectLst/>
                        </a:rPr>
                        <a:t>6,570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</a:rPr>
                        <a:t>N/A</a:t>
                      </a:r>
                      <a:r>
                        <a:rPr lang="en-US" sz="13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MEng </a:t>
                      </a:r>
                      <a:endParaRPr lang="en-US" sz="13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Non Resident U.S.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$14,841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$9521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5401" marR="65401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 </a:t>
                      </a:r>
                    </a:p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Resident  Intl</a:t>
                      </a: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14,966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9,646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01" marR="65401" marT="0" marB="0"/>
                </a:tc>
              </a:tr>
            </a:tbl>
          </a:graphicData>
        </a:graphic>
      </p:graphicFrame>
      <p:pic>
        <p:nvPicPr>
          <p:cNvPr id="7" name="Picture 6" descr="WeEngBette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87" y="662257"/>
            <a:ext cx="1302612" cy="911333"/>
          </a:xfrm>
          <a:prstGeom prst="rect">
            <a:avLst/>
          </a:prstGeom>
        </p:spPr>
      </p:pic>
      <p:pic>
        <p:nvPicPr>
          <p:cNvPr id="8" name="Picture 7" descr="UC logo Primary white 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93" y="6011737"/>
            <a:ext cx="1075701" cy="4758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8"/>
          <a:stretch/>
        </p:blipFill>
        <p:spPr>
          <a:xfrm rot="5400000">
            <a:off x="-2431247" y="2431244"/>
            <a:ext cx="6863584" cy="20010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7"/>
          <a:stretch/>
        </p:blipFill>
        <p:spPr>
          <a:xfrm>
            <a:off x="138606" y="242758"/>
            <a:ext cx="1862488" cy="10470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7" y="5717381"/>
            <a:ext cx="1220726" cy="92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5000"/>
                <a:lumOff val="9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68" y="149290"/>
            <a:ext cx="8229600" cy="974561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FUNDING Opportunities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094" y="1123851"/>
            <a:ext cx="7142906" cy="4155285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228600" lvl="0" indent="-228600" eaLnBrk="0" fontAlgn="base" hangingPunct="0">
              <a:lnSpc>
                <a:spcPct val="12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2900" b="1" kern="0" dirty="0" smtClean="0"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Graduate Incentive Scholarship - Every full time student in a MEng, MS or PhD program will qualify for a tuition scholarship.  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2900" b="1" kern="0" dirty="0" smtClean="0">
              <a:latin typeface="Calibri" pitchFamily="34" charset="0"/>
              <a:ea typeface="ＭＳ Ｐゴシック" pitchFamily="80" charset="-128"/>
              <a:cs typeface="Calibri" pitchFamily="34" charset="0"/>
            </a:endParaRPr>
          </a:p>
          <a:p>
            <a:pPr marL="228600" lvl="0" indent="-228600" eaLnBrk="0" fontAlgn="base" hangingPunct="0">
              <a:lnSpc>
                <a:spcPct val="12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2900" b="1" kern="0" dirty="0" smtClean="0"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RA/TA/GA – Research, Teaching and Graduate assistantships are available to some MS and PhD students.  This is a stipend of $918.00/bi weekly ($23,868 annually) for 20 hours of work per week.  This award will be listed in the offer letter and can be awarded after beginning a degree program from an advisor or the department.  RA/TA/GA positions are not guaranteed.  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2900" b="1" kern="0" dirty="0" smtClean="0">
              <a:latin typeface="Calibri" pitchFamily="34" charset="0"/>
              <a:ea typeface="ＭＳ Ｐゴシック" pitchFamily="80" charset="-128"/>
              <a:cs typeface="Calibri" pitchFamily="34" charset="0"/>
            </a:endParaRPr>
          </a:p>
          <a:p>
            <a:r>
              <a:rPr lang="en-US" sz="2900" b="1" kern="0" dirty="0" smtClean="0"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Rindsberg Fellowship – Qualifications for consideration are:</a:t>
            </a:r>
          </a:p>
          <a:p>
            <a:pPr lvl="1"/>
            <a:r>
              <a:rPr lang="en-US" sz="2600" b="1" dirty="0" smtClean="0"/>
              <a:t>GPA </a:t>
            </a:r>
            <a:r>
              <a:rPr lang="en-US" sz="2600" b="1" dirty="0"/>
              <a:t>3.80+ </a:t>
            </a:r>
          </a:p>
          <a:p>
            <a:pPr lvl="1"/>
            <a:r>
              <a:rPr lang="en-US" sz="2600" b="1" dirty="0" smtClean="0"/>
              <a:t>BS </a:t>
            </a:r>
            <a:r>
              <a:rPr lang="en-US" sz="2600" b="1" dirty="0"/>
              <a:t>from an ABET accredited university</a:t>
            </a:r>
          </a:p>
          <a:p>
            <a:pPr lvl="1"/>
            <a:r>
              <a:rPr lang="en-US" sz="2600" b="1" dirty="0" smtClean="0"/>
              <a:t>A </a:t>
            </a:r>
            <a:r>
              <a:rPr lang="en-US" sz="2600" b="1" dirty="0"/>
              <a:t>new incoming US Citizen</a:t>
            </a:r>
          </a:p>
          <a:p>
            <a:pPr lvl="1"/>
            <a:r>
              <a:rPr lang="en-US" sz="2600" b="1" dirty="0" smtClean="0"/>
              <a:t>Student </a:t>
            </a:r>
            <a:r>
              <a:rPr lang="en-US" sz="2600" b="1" dirty="0"/>
              <a:t>has possible interest in pursuing academic career</a:t>
            </a:r>
            <a:endParaRPr lang="en-US" sz="2600" b="1" kern="0" dirty="0">
              <a:latin typeface="Calibri" pitchFamily="34" charset="0"/>
              <a:ea typeface="ＭＳ Ｐゴシック" pitchFamily="80" charset="-128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8"/>
          <a:stretch/>
        </p:blipFill>
        <p:spPr>
          <a:xfrm rot="5400000">
            <a:off x="-2431247" y="2431244"/>
            <a:ext cx="6863584" cy="2001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7"/>
          <a:stretch/>
        </p:blipFill>
        <p:spPr>
          <a:xfrm>
            <a:off x="138606" y="242758"/>
            <a:ext cx="1862488" cy="1047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7" y="5717381"/>
            <a:ext cx="1220726" cy="92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A0AEE0"/>
            </a:gs>
            <a:gs pos="100000">
              <a:srgbClr val="FFFFFF"/>
            </a:gs>
          </a:gsLst>
          <a:lin ang="3180000" scaled="0"/>
          <a:tileRect/>
        </a:gra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4486</TotalTime>
  <Words>678</Words>
  <Application>Microsoft Office PowerPoint</Application>
  <PresentationFormat>On-screen Show (4:3)</PresentationFormat>
  <Paragraphs>156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Calibri</vt:lpstr>
      <vt:lpstr>Minion Pro</vt:lpstr>
      <vt:lpstr>Myriad Pro</vt:lpstr>
      <vt:lpstr>Myriad Pro Black</vt:lpstr>
      <vt:lpstr>Myriad Pro Light</vt:lpstr>
      <vt:lpstr>Times New Roman</vt:lpstr>
      <vt:lpstr>Wingdings</vt:lpstr>
      <vt:lpstr>Office Theme</vt:lpstr>
      <vt:lpstr>PowerPoint Presentation</vt:lpstr>
      <vt:lpstr>Graduate Studies Office Staff</vt:lpstr>
      <vt:lpstr>PowerPoint Presentation</vt:lpstr>
      <vt:lpstr>PowerPoint Presentation</vt:lpstr>
      <vt:lpstr>DEGREES OFFERED</vt:lpstr>
      <vt:lpstr>Distance Learning</vt:lpstr>
      <vt:lpstr>Why Get A Graduate Degree</vt:lpstr>
      <vt:lpstr>Program Costs</vt:lpstr>
      <vt:lpstr> FUNDING Opportunities</vt:lpstr>
      <vt:lpstr> Application Process    </vt:lpstr>
      <vt:lpstr>Important websites…</vt:lpstr>
      <vt:lpstr>For more information…</vt:lpstr>
    </vt:vector>
  </TitlesOfParts>
  <Company>Univ of Cincinnati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Lloyd</dc:creator>
  <cp:lastModifiedBy>Julie J Steimle</cp:lastModifiedBy>
  <cp:revision>371</cp:revision>
  <cp:lastPrinted>2018-02-26T20:14:00Z</cp:lastPrinted>
  <dcterms:created xsi:type="dcterms:W3CDTF">2014-06-09T19:39:49Z</dcterms:created>
  <dcterms:modified xsi:type="dcterms:W3CDTF">2019-03-05T15:32:45Z</dcterms:modified>
</cp:coreProperties>
</file>